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5" r:id="rId4"/>
    <p:sldMasterId id="2147483715" r:id="rId5"/>
  </p:sldMasterIdLst>
  <p:notesMasterIdLst>
    <p:notesMasterId r:id="rId25"/>
  </p:notesMasterIdLst>
  <p:sldIdLst>
    <p:sldId id="2076137727" r:id="rId6"/>
    <p:sldId id="2076137732" r:id="rId7"/>
    <p:sldId id="2076137751" r:id="rId8"/>
    <p:sldId id="2076137743" r:id="rId9"/>
    <p:sldId id="2076137746" r:id="rId10"/>
    <p:sldId id="2076137755" r:id="rId11"/>
    <p:sldId id="2076137745" r:id="rId12"/>
    <p:sldId id="2076137753" r:id="rId13"/>
    <p:sldId id="2076137752" r:id="rId14"/>
    <p:sldId id="2076137754" r:id="rId15"/>
    <p:sldId id="2076137742" r:id="rId16"/>
    <p:sldId id="263" r:id="rId17"/>
    <p:sldId id="285" r:id="rId18"/>
    <p:sldId id="289" r:id="rId19"/>
    <p:sldId id="288" r:id="rId20"/>
    <p:sldId id="291" r:id="rId21"/>
    <p:sldId id="293" r:id="rId22"/>
    <p:sldId id="292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9C956A-74E5-4725-B68F-C5F330F8DE73}">
          <p14:sldIdLst/>
        </p14:section>
        <p14:section name="Basins" id="{E67E70EF-353C-4C45-AD29-CC6F41D9BFAE}">
          <p14:sldIdLst>
            <p14:sldId id="2076137727"/>
            <p14:sldId id="2076137732"/>
            <p14:sldId id="2076137751"/>
            <p14:sldId id="2076137743"/>
            <p14:sldId id="2076137746"/>
            <p14:sldId id="2076137755"/>
            <p14:sldId id="2076137745"/>
            <p14:sldId id="2076137753"/>
            <p14:sldId id="2076137752"/>
            <p14:sldId id="2076137754"/>
            <p14:sldId id="2076137742"/>
            <p14:sldId id="263"/>
            <p14:sldId id="285"/>
            <p14:sldId id="289"/>
            <p14:sldId id="288"/>
            <p14:sldId id="291"/>
            <p14:sldId id="293"/>
            <p14:sldId id="292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E79100-B0DB-1F4E-1D90-E98DC17E96AF}" name="Rosa, David" initials="RD" userId="S::david.rosa_fema.dhs.gov#ext#@mbakerintl.onmicrosoft.com::03deb99e-7822-45a1-95d5-ec48fdb5f7be" providerId="AD"/>
  <p188:author id="{B4A1B409-D79D-CC86-BE7E-890AF178EAE7}" name="Schmitz, Erica" initials="SE" userId="S::erica.schmitz_stantec.com#ext#@mbakerintl.onmicrosoft.com::5515d847-d007-42d3-86c2-8757823783ab" providerId="AD"/>
  <p188:author id="{5E2D2714-B85A-4040-4F90-20284C89F9BE}" name="Edwards, Hayden" initials="HE" userId="S::Hayden.Edwards@aecom.com::518ca3b8-355a-4110-9583-9a5ac1e6ce86" providerId="AD"/>
  <p188:author id="{29BCB61E-23B5-C0C2-5AB3-26C3F7EB16AD}" name="Edwards, Hayden" initials="EH" userId="S::hayden.edwards_aecom.com#ext#@mbakerintl.onmicrosoft.com::73660078-9b4b-46c8-bbd6-10b354ce4c9e" providerId="AD"/>
  <p188:author id="{6FB9723A-E82F-A443-6553-FDB6B74178A9}" name="Uhlemann, Geoff" initials="GU" userId="S::Geoff.Uhlemann@mbakerintl.com::97b448a8-93bd-4612-bd1e-9c0dc50c36d9" providerId="AD"/>
  <p188:author id="{E81E0A7D-812E-1E6D-247F-A4F79AFCD406}" name="Covey, John" initials="CJ" userId="S::John.Covey@wsp.com::6d67e556-be10-43fb-a5e1-17df385a3f98" providerId="AD"/>
  <p188:author id="{EA661C87-F8AF-795A-16DE-469A658FA539}" name="Mampara, Mathew" initials="MM" userId="S::mmampara_dewberry.com#ext#@mbakerintl.onmicrosoft.com::184694ea-2a90-43d7-a4e8-34a04f2f4994" providerId="AD"/>
  <p188:author id="{8CD214D1-AEA5-5222-0D1F-747E45422608}" name="Schmitz, Erica" initials="ES" userId="S::Erica.Schmitz@stantec.com::0d2bac6e-4489-425e-921b-2ef7063f7c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7"/>
    <a:srgbClr val="005288"/>
    <a:srgbClr val="5A5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7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3A961-2F6A-4F12-9805-185936B0C350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62B1F-257C-4700-BB4C-6FF8E0BAE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51908-097F-7F5A-5025-56CF51F16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2F191-23C5-9ECD-F6AD-90BCC821B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5968D-BA55-57A0-E27B-9CE5BB179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Explore the enhanced Mapping Kneeboard, a collaborative PTS initiative that highlights the advantages of Power BI dashboards over the traditional method of referencing numerous Excel spreadsheets. These modernized dashboards summarize and present data in a way that builds on the historic Mapping Kneeboard PowerPoint presentations. The enhanced data visualization provides FEMA leadership with a comprehensive, real-time view of project statuses, enabling quick and informed decision-making. 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6DE70-E1C6-0CF9-8572-A31C71BF0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C4F76B-368F-4DDB-AE6E-8E0197B185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9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F301A-0393-C10E-B956-0B7B72A18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98C8E-7CC1-C605-186C-2E3F58BE6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C93C8C-74EE-D093-EBBD-A1E9D431A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F6C20-CF1F-4CD3-E1FD-7B1A7A402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C4F76B-368F-4DDB-AE6E-8E0197B185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07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Image, w/o Da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0B9F23-FC0F-C3BD-202A-627C50EA2A35}"/>
              </a:ext>
            </a:extLst>
          </p:cNvPr>
          <p:cNvSpPr/>
          <p:nvPr userDrawn="1"/>
        </p:nvSpPr>
        <p:spPr>
          <a:xfrm>
            <a:off x="0" y="0"/>
            <a:ext cx="8183880" cy="4163783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D67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6126480" cy="1828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ts val="5400"/>
              </a:lnSpc>
              <a:defRPr sz="48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FEMA POWER POINT UPDATE TITLE GOES HERE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799" y="3106397"/>
            <a:ext cx="6126481" cy="3657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D0C2578-2673-2D1D-57B9-B95C3381A9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685801"/>
            <a:ext cx="4693920" cy="5486399"/>
          </a:xfrm>
          <a:prstGeom prst="rect">
            <a:avLst/>
          </a:prstGeom>
          <a:solidFill>
            <a:srgbClr val="EDEEEE"/>
          </a:solidFill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/>
          <p:nvPr userDrawn="1"/>
        </p:nvCxnSpPr>
        <p:spPr>
          <a:xfrm>
            <a:off x="685799" y="2812229"/>
            <a:ext cx="2743200" cy="0"/>
          </a:xfrm>
          <a:prstGeom prst="line">
            <a:avLst/>
          </a:prstGeom>
          <a:ln w="76200">
            <a:solidFill>
              <a:srgbClr val="3D98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826A3CF-6378-FF4F-D78D-77EE551935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801" y="5098903"/>
            <a:ext cx="3018281" cy="10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72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w/ Caption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748126-777C-5CE9-8208-25F07E61DBF9}"/>
              </a:ext>
            </a:extLst>
          </p:cNvPr>
          <p:cNvSpPr/>
          <p:nvPr userDrawn="1"/>
        </p:nvSpPr>
        <p:spPr>
          <a:xfrm>
            <a:off x="-2562" y="5029200"/>
            <a:ext cx="12194561" cy="1828799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5431699" y="1138021"/>
            <a:ext cx="6074501" cy="3662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F2EFF1-E97C-2A0D-25D9-679E7335D9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238" y="2281021"/>
            <a:ext cx="4526937" cy="3662780"/>
          </a:xfrm>
          <a:prstGeom prst="rect">
            <a:avLst/>
          </a:prstGeom>
          <a:solidFill>
            <a:srgbClr val="EDEEEE"/>
          </a:solidFill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138020"/>
            <a:ext cx="4298335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738189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chemeClr val="bg1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5310AB-8CEC-0439-AA42-00BCD3439538}"/>
              </a:ext>
            </a:extLst>
          </p:cNvPr>
          <p:cNvSpPr/>
          <p:nvPr userDrawn="1"/>
        </p:nvSpPr>
        <p:spPr>
          <a:xfrm>
            <a:off x="-2562" y="1138020"/>
            <a:ext cx="228600" cy="9144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A252B19-3E39-F109-516A-01A2CF3F94F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431699" y="5258001"/>
            <a:ext cx="6074501" cy="685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Photo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52349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683238" y="2286315"/>
            <a:ext cx="6013397" cy="347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129358"/>
            <a:ext cx="6013397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THE TWO 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FEMA PowerPoint Presentation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738189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F2EFF1-E97C-2A0D-25D9-679E7335D9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23219" y="1129358"/>
            <a:ext cx="5268782" cy="4636745"/>
          </a:xfrm>
          <a:prstGeom prst="rect">
            <a:avLst/>
          </a:prstGeom>
          <a:solidFill>
            <a:srgbClr val="EDEEEE"/>
          </a:solidFill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73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6925236" y="1138021"/>
            <a:ext cx="4580963" cy="483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593" y="1369905"/>
            <a:ext cx="6013397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THE TWO 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43AFDE3-C781-1F82-0EBE-2D5BEA972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38" y="1138020"/>
            <a:ext cx="6016752" cy="2318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A1075-1A33-D11B-9DDA-495E686C0B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2512906"/>
            <a:ext cx="6013450" cy="3456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543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320552" y="2052419"/>
            <a:ext cx="6185647" cy="391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552" y="1383398"/>
            <a:ext cx="6185647" cy="4572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ONE LINE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43AFDE3-C781-1F82-0EBE-2D5BEA972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3318" y="1138020"/>
            <a:ext cx="6182882" cy="228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B85B6D-0B9C-8C4F-1713-1951698D2844}"/>
              </a:ext>
            </a:extLst>
          </p:cNvPr>
          <p:cNvSpPr/>
          <p:nvPr userDrawn="1"/>
        </p:nvSpPr>
        <p:spPr>
          <a:xfrm>
            <a:off x="-1" y="2649070"/>
            <a:ext cx="5091953" cy="332007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1BAE0020-C71C-4423-50AE-6FD966F51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238" y="1138020"/>
            <a:ext cx="3713949" cy="4145327"/>
          </a:xfrm>
          <a:prstGeom prst="rect">
            <a:avLst/>
          </a:prstGeom>
          <a:solidFill>
            <a:srgbClr val="EDEEEE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24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8C72B96-D07C-C69A-8B31-012039E01E84}"/>
              </a:ext>
            </a:extLst>
          </p:cNvPr>
          <p:cNvSpPr/>
          <p:nvPr userDrawn="1"/>
        </p:nvSpPr>
        <p:spPr>
          <a:xfrm>
            <a:off x="697847" y="2901822"/>
            <a:ext cx="3067329" cy="3067329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47" y="1383398"/>
            <a:ext cx="10863304" cy="457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ONE LINE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6748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43AFDE3-C781-1F82-0EBE-2D5BEA972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7847" y="1138020"/>
            <a:ext cx="10863304" cy="228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F26BA31-FDC3-9147-DF50-DE7A6014F5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17514" y="3113396"/>
            <a:ext cx="640080" cy="64008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8BAF6D0-43E7-5F2D-A562-449C90307F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6448" y="3949690"/>
            <a:ext cx="2603499" cy="180507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60C553-E9DF-DC68-F0D3-619517FC7397}"/>
              </a:ext>
            </a:extLst>
          </p:cNvPr>
          <p:cNvSpPr/>
          <p:nvPr userDrawn="1"/>
        </p:nvSpPr>
        <p:spPr>
          <a:xfrm>
            <a:off x="4595834" y="2901822"/>
            <a:ext cx="3067329" cy="3067329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76676052-DFD7-1F40-A4EE-3A185ECFB3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09458" y="3113396"/>
            <a:ext cx="640080" cy="64008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FC3F8B39-51CD-8CCF-5ACC-2E53188A61D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27749" y="3949690"/>
            <a:ext cx="2603499" cy="180507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62456F-D0C7-46F5-32BD-A6909740B1A6}"/>
              </a:ext>
            </a:extLst>
          </p:cNvPr>
          <p:cNvSpPr/>
          <p:nvPr userDrawn="1"/>
        </p:nvSpPr>
        <p:spPr>
          <a:xfrm>
            <a:off x="8493822" y="2901822"/>
            <a:ext cx="3067329" cy="3067329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1">
            <a:extLst>
              <a:ext uri="{FF2B5EF4-FFF2-40B4-BE49-F238E27FC236}">
                <a16:creationId xmlns:a16="http://schemas.microsoft.com/office/drawing/2014/main" id="{C8D0B3B9-1485-E8E8-F419-A661ED9C0A3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613489" y="3113396"/>
            <a:ext cx="640080" cy="64008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69AB90A2-5602-D07B-7294-49D8892C26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22423" y="3949690"/>
            <a:ext cx="2603499" cy="180507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07038D-72AC-289E-DC13-17934DF43AFD}"/>
              </a:ext>
            </a:extLst>
          </p:cNvPr>
          <p:cNvCxnSpPr/>
          <p:nvPr userDrawn="1"/>
        </p:nvCxnSpPr>
        <p:spPr>
          <a:xfrm>
            <a:off x="4724400" y="2097231"/>
            <a:ext cx="2743200" cy="0"/>
          </a:xfrm>
          <a:prstGeom prst="line">
            <a:avLst/>
          </a:prstGeom>
          <a:ln w="76200">
            <a:solidFill>
              <a:srgbClr val="D24B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72E2BA8-7D7E-58AE-3A59-D1CEE0C58CDF}"/>
              </a:ext>
            </a:extLst>
          </p:cNvPr>
          <p:cNvSpPr/>
          <p:nvPr userDrawn="1"/>
        </p:nvSpPr>
        <p:spPr>
          <a:xfrm>
            <a:off x="628918" y="2901822"/>
            <a:ext cx="91440" cy="306324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0025E3-18F5-E88B-67D5-1A8E1A1BE41E}"/>
              </a:ext>
            </a:extLst>
          </p:cNvPr>
          <p:cNvSpPr/>
          <p:nvPr userDrawn="1"/>
        </p:nvSpPr>
        <p:spPr>
          <a:xfrm>
            <a:off x="4546800" y="2901822"/>
            <a:ext cx="91440" cy="306324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8A215D-436C-E2BE-2BA1-22F62D160360}"/>
              </a:ext>
            </a:extLst>
          </p:cNvPr>
          <p:cNvSpPr/>
          <p:nvPr userDrawn="1"/>
        </p:nvSpPr>
        <p:spPr>
          <a:xfrm>
            <a:off x="8441474" y="2901822"/>
            <a:ext cx="91440" cy="306324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43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0C9287-294F-4AE0-ED4B-B75EA839A03F}"/>
              </a:ext>
            </a:extLst>
          </p:cNvPr>
          <p:cNvSpPr/>
          <p:nvPr userDrawn="1"/>
        </p:nvSpPr>
        <p:spPr>
          <a:xfrm>
            <a:off x="0" y="0"/>
            <a:ext cx="12192000" cy="4470393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138020"/>
            <a:ext cx="10822963" cy="457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ONE LINE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F26BA31-FDC3-9147-DF50-DE7A6014F5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7911" y="2951409"/>
            <a:ext cx="3063240" cy="3063240"/>
          </a:xfrm>
          <a:prstGeom prst="ellipse">
            <a:avLst/>
          </a:prstGeom>
          <a:solidFill>
            <a:srgbClr val="EDEEEE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CF584-0A5B-D610-8EE1-7EE1BCC7E5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3238" y="1757751"/>
            <a:ext cx="10822961" cy="965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</a:defRPr>
            </a:lvl2pPr>
            <a:lvl3pPr marL="914400" indent="0" algn="ctr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D1CF9D15-57F5-19BF-A52F-8BE9C0EAE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90574" y="2951409"/>
            <a:ext cx="3063240" cy="3063240"/>
          </a:xfrm>
          <a:prstGeom prst="ellipse">
            <a:avLst/>
          </a:prstGeom>
          <a:solidFill>
            <a:srgbClr val="EDEEEE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21">
            <a:extLst>
              <a:ext uri="{FF2B5EF4-FFF2-40B4-BE49-F238E27FC236}">
                <a16:creationId xmlns:a16="http://schemas.microsoft.com/office/drawing/2014/main" id="{82C7A895-6BF9-9A4D-3A1A-DA1A65BBD9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3238" y="2951409"/>
            <a:ext cx="3063240" cy="3063240"/>
          </a:xfrm>
          <a:prstGeom prst="ellipse">
            <a:avLst/>
          </a:prstGeom>
          <a:solidFill>
            <a:srgbClr val="EDEEEE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0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683238" y="2898900"/>
            <a:ext cx="10877913" cy="457200"/>
          </a:xfrm>
          <a:prstGeom prst="rect">
            <a:avLst/>
          </a:prstGeom>
        </p:spPr>
        <p:txBody>
          <a:bodyPr lIns="64251" tIns="32125" rIns="64251" bIns="32125" anchor="ctr"/>
          <a:lstStyle>
            <a:lvl1pPr algn="ctr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000" baseline="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238" y="3752095"/>
            <a:ext cx="10877913" cy="341876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ctr">
              <a:lnSpc>
                <a:spcPct val="100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1800" cap="none" baseline="0">
                <a:solidFill>
                  <a:srgbClr val="3D98C1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C65CA8-500F-48D4-0AC5-DC4762A2E6FE}"/>
              </a:ext>
            </a:extLst>
          </p:cNvPr>
          <p:cNvCxnSpPr>
            <a:cxnSpLocks/>
          </p:cNvCxnSpPr>
          <p:nvPr userDrawn="1"/>
        </p:nvCxnSpPr>
        <p:spPr>
          <a:xfrm>
            <a:off x="4064794" y="3539228"/>
            <a:ext cx="4114800" cy="0"/>
          </a:xfrm>
          <a:prstGeom prst="line">
            <a:avLst/>
          </a:prstGeom>
          <a:ln w="76200">
            <a:solidFill>
              <a:srgbClr val="D24B6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46107E-7A2A-250C-46E7-B56B8B9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D802289-ED52-4616-F018-545E71FE5EF2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4E4743A-2687-77A3-5F1D-9EE9160197A9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EF40A1-1F59-4C0B-C352-90D77AB2D0BC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6CF8E3-4B8A-F4CC-E9F2-DBA0BB411CE2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781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1130139"/>
            <a:ext cx="6096000" cy="4839008"/>
          </a:xfrm>
          <a:prstGeom prst="rect">
            <a:avLst/>
          </a:prstGeom>
          <a:solidFill>
            <a:srgbClr val="D6E9F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6593" y="2252571"/>
            <a:ext cx="5180646" cy="3716575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18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24440" y="1379318"/>
            <a:ext cx="5257962" cy="4348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D67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D302FC-E143-232F-4B89-87D19D7E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8C538D4-57C8-276F-230E-E1B4C5E6E48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C4275F6-B661-3AC7-4E64-07ED72025A43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2F96268-9F6D-B7C4-2E88-CAFD7FF012C1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981E66-FD99-912B-8622-449D06E986CE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itle 12">
            <a:extLst>
              <a:ext uri="{FF2B5EF4-FFF2-40B4-BE49-F238E27FC236}">
                <a16:creationId xmlns:a16="http://schemas.microsoft.com/office/drawing/2014/main" id="{23A86A49-3205-CCA8-1F08-9999A53DA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593" y="1130139"/>
            <a:ext cx="5180646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THE TWO LINE TITLE GOES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AE0455-A54A-A1F6-F438-32E83F7066C5}"/>
              </a:ext>
            </a:extLst>
          </p:cNvPr>
          <p:cNvSpPr/>
          <p:nvPr userDrawn="1"/>
        </p:nvSpPr>
        <p:spPr>
          <a:xfrm>
            <a:off x="-2562" y="1138020"/>
            <a:ext cx="228600" cy="9144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41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02B124E-1302-F2FA-C60D-1E138316DDEE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130138"/>
            <a:ext cx="5268383" cy="483900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130138"/>
            <a:ext cx="5268383" cy="483900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DDF51C-031E-BA3B-8010-40977CA2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C50EF1-3987-5BC7-70C8-B11FC2AFAF21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516D758-E3F4-68B9-18D4-8D6CF0DF8DE5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6F70BC-CBDC-9AF6-7743-3DD1BE03F3DA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2893C8-A50A-C8C8-CF40-26218FBF10F1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516853A-72C1-7230-F779-0F090CB6C914}"/>
              </a:ext>
            </a:extLst>
          </p:cNvPr>
          <p:cNvSpPr/>
          <p:nvPr userDrawn="1"/>
        </p:nvSpPr>
        <p:spPr>
          <a:xfrm>
            <a:off x="637518" y="1130138"/>
            <a:ext cx="91440" cy="4837176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0052B5-05DF-9ABD-AAE8-ED25B6DE63DE}"/>
              </a:ext>
            </a:extLst>
          </p:cNvPr>
          <p:cNvSpPr/>
          <p:nvPr userDrawn="1"/>
        </p:nvSpPr>
        <p:spPr>
          <a:xfrm>
            <a:off x="6222578" y="1131967"/>
            <a:ext cx="91440" cy="4837176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9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E699EF9-52F4-410D-ED01-57F736BE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7AD8DE-DB8C-B2B0-B69C-1F3978C2BC2B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8ACF4-21C6-CE3F-6145-740A2C08C091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9F2CA-B8A0-323E-5457-183C7944C11A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C01E1-CE9A-46A3-9AA9-4DF09A79E39E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4E0A0-CED8-8317-1D6C-BCE57BF9B787}"/>
              </a:ext>
            </a:extLst>
          </p:cNvPr>
          <p:cNvSpPr/>
          <p:nvPr userDrawn="1"/>
        </p:nvSpPr>
        <p:spPr>
          <a:xfrm>
            <a:off x="4397188" y="896473"/>
            <a:ext cx="7794812" cy="5072674"/>
          </a:xfrm>
          <a:prstGeom prst="rect">
            <a:avLst/>
          </a:prstGeom>
          <a:solidFill>
            <a:srgbClr val="D6E9F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5C6D8D2-7D1D-C23D-9518-646A80E7093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67836" y="2252572"/>
            <a:ext cx="6638364" cy="34752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003D67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222519-922C-27A0-DCF5-9069E8C56E39}"/>
              </a:ext>
            </a:extLst>
          </p:cNvPr>
          <p:cNvSpPr/>
          <p:nvPr userDrawn="1"/>
        </p:nvSpPr>
        <p:spPr>
          <a:xfrm>
            <a:off x="4397188" y="1138020"/>
            <a:ext cx="228600" cy="91440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2C4FB7E-9173-A538-6611-7109EBAA5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7836" y="1146253"/>
            <a:ext cx="6638364" cy="906519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600">
                <a:solidFill>
                  <a:srgbClr val="003D67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THE TWO LINE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1908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0B9F23-FC0F-C3BD-202A-627C50EA2A35}"/>
              </a:ext>
            </a:extLst>
          </p:cNvPr>
          <p:cNvSpPr/>
          <p:nvPr userDrawn="1"/>
        </p:nvSpPr>
        <p:spPr>
          <a:xfrm>
            <a:off x="0" y="1"/>
            <a:ext cx="12192000" cy="4870302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D67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9726"/>
            <a:ext cx="10820400" cy="13716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ts val="5400"/>
              </a:lnSpc>
              <a:defRPr sz="48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FEMA POWER POINT UPDATE TITLE GOES HERE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227" y="2712968"/>
            <a:ext cx="7223760" cy="105495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D0C2578-2673-2D1D-57B9-B95C3381A9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9336" y="3995989"/>
            <a:ext cx="10846864" cy="2862012"/>
          </a:xfrm>
          <a:prstGeom prst="rect">
            <a:avLst/>
          </a:prstGeom>
          <a:solidFill>
            <a:srgbClr val="EDEEEE"/>
          </a:solidFill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/>
          <p:nvPr userDrawn="1"/>
        </p:nvCxnSpPr>
        <p:spPr>
          <a:xfrm>
            <a:off x="685799" y="2423949"/>
            <a:ext cx="1828800" cy="0"/>
          </a:xfrm>
          <a:prstGeom prst="line">
            <a:avLst/>
          </a:prstGeom>
          <a:ln w="76200">
            <a:solidFill>
              <a:srgbClr val="3D98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1667DBA-FBEA-7959-FAA1-D0BB2747A1CC}"/>
              </a:ext>
            </a:extLst>
          </p:cNvPr>
          <p:cNvSpPr/>
          <p:nvPr userDrawn="1"/>
        </p:nvSpPr>
        <p:spPr>
          <a:xfrm rot="16200000">
            <a:off x="1737360" y="-1055493"/>
            <a:ext cx="457200" cy="256032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3B5834C-6435-483F-081E-02E064B77A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380" y="87507"/>
            <a:ext cx="2311160" cy="274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>
              <a:defRPr sz="1800" i="1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2F2F3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Day, Month 00, 0000</a:t>
            </a:r>
          </a:p>
        </p:txBody>
      </p: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C4D9BBB3-A86F-C01D-ADEE-78B66A8D19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352" y="2659734"/>
            <a:ext cx="3317421" cy="11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84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7332F2-6FCD-D94C-1516-FC50C5F3E980}"/>
              </a:ext>
            </a:extLst>
          </p:cNvPr>
          <p:cNvSpPr/>
          <p:nvPr userDrawn="1"/>
        </p:nvSpPr>
        <p:spPr>
          <a:xfrm>
            <a:off x="0" y="-1"/>
            <a:ext cx="12192000" cy="215333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3238" y="2672869"/>
            <a:ext cx="5297638" cy="3297609"/>
          </a:xfrm>
          <a:prstGeom prst="rect">
            <a:avLst/>
          </a:prstGeom>
          <a:solidFill>
            <a:srgbClr val="D6E9F2">
              <a:alpha val="50000"/>
            </a:srgbClr>
          </a:solidFill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18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9116" y="1662990"/>
            <a:ext cx="5297084" cy="1009880"/>
          </a:xfrm>
          <a:prstGeom prst="rect">
            <a:avLst/>
          </a:prstGeom>
          <a:solidFill>
            <a:srgbClr val="B8D9E8"/>
          </a:solidFill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rgbClr val="003D67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09116" y="2672869"/>
            <a:ext cx="5297084" cy="3297609"/>
          </a:xfrm>
          <a:prstGeom prst="rect">
            <a:avLst/>
          </a:prstGeom>
          <a:solidFill>
            <a:srgbClr val="D6E9F2">
              <a:alpha val="50000"/>
            </a:srgbClr>
          </a:solidFill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18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3238" y="1662990"/>
            <a:ext cx="5297638" cy="1009880"/>
          </a:xfrm>
          <a:prstGeom prst="rect">
            <a:avLst/>
          </a:prstGeom>
          <a:solidFill>
            <a:srgbClr val="B8D9E8"/>
          </a:solidFill>
        </p:spPr>
        <p:txBody>
          <a:bodyPr anchor="ctr">
            <a:noAutofit/>
          </a:bodyPr>
          <a:lstStyle>
            <a:lvl1pPr marL="0" indent="0" algn="l">
              <a:buNone/>
              <a:defRPr sz="2800" b="1" u="none">
                <a:solidFill>
                  <a:srgbClr val="003D67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B364FF8-7FFA-5E58-ECFC-3B9DA96511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28DBD12-F45A-04E3-900B-105522635C9D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A272B80-BDB7-41DE-F207-A1D03D96F363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0EBCF8-C9FC-B826-E764-B48EAC255FE8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F7EAF3-C21A-2D81-A006-1D67C6D0D873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Title 20">
            <a:extLst>
              <a:ext uri="{FF2B5EF4-FFF2-40B4-BE49-F238E27FC236}">
                <a16:creationId xmlns:a16="http://schemas.microsoft.com/office/drawing/2014/main" id="{6C6A0C5D-245C-FF97-94A5-BA3749EC1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914497"/>
            <a:ext cx="10822962" cy="457200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>
                <a:solidFill>
                  <a:srgbClr val="003D67"/>
                </a:solidFill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99350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7332F2-6FCD-D94C-1516-FC50C5F3E980}"/>
              </a:ext>
            </a:extLst>
          </p:cNvPr>
          <p:cNvSpPr/>
          <p:nvPr userDrawn="1"/>
        </p:nvSpPr>
        <p:spPr>
          <a:xfrm>
            <a:off x="0" y="-1"/>
            <a:ext cx="12192000" cy="215333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B364FF8-7FFA-5E58-ECFC-3B9DA96511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28DBD12-F45A-04E3-900B-105522635C9D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A272B80-BDB7-41DE-F207-A1D03D96F363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0EBCF8-C9FC-B826-E764-B48EAC255FE8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F7EAF3-C21A-2D81-A006-1D67C6D0D873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Title 20">
            <a:extLst>
              <a:ext uri="{FF2B5EF4-FFF2-40B4-BE49-F238E27FC236}">
                <a16:creationId xmlns:a16="http://schemas.microsoft.com/office/drawing/2014/main" id="{6C6A0C5D-245C-FF97-94A5-BA3749EC1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914496"/>
            <a:ext cx="10822962" cy="748049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Best practices for presentation design</a:t>
            </a:r>
            <a:endParaRPr lang="en-US">
              <a:solidFill>
                <a:srgbClr val="00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9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boy, child&#10;&#10;Description automatically generated">
            <a:extLst>
              <a:ext uri="{FF2B5EF4-FFF2-40B4-BE49-F238E27FC236}">
                <a16:creationId xmlns:a16="http://schemas.microsoft.com/office/drawing/2014/main" id="{50ABA285-B143-4443-A825-3738EAF52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9951F2C-7AC9-61F9-FB5F-23CB5A1D0653}"/>
              </a:ext>
            </a:extLst>
          </p:cNvPr>
          <p:cNvSpPr/>
          <p:nvPr userDrawn="1"/>
        </p:nvSpPr>
        <p:spPr>
          <a:xfrm>
            <a:off x="6099047" y="1"/>
            <a:ext cx="6089957" cy="6857999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133A22-87FE-8303-2CA2-2E244FF7E4A5}"/>
              </a:ext>
            </a:extLst>
          </p:cNvPr>
          <p:cNvSpPr/>
          <p:nvPr userDrawn="1"/>
        </p:nvSpPr>
        <p:spPr>
          <a:xfrm>
            <a:off x="0" y="-1"/>
            <a:ext cx="6099048" cy="6857999"/>
          </a:xfrm>
          <a:prstGeom prst="rect">
            <a:avLst/>
          </a:prstGeom>
          <a:solidFill>
            <a:srgbClr val="003D67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93F786A-0C1F-ED01-C472-C403FEA5653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3238" y="2672869"/>
            <a:ext cx="5181116" cy="32976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10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spcBef>
                <a:spcPts val="1000"/>
              </a:spcBef>
              <a:buNone/>
              <a:defRPr sz="1800" baseline="0">
                <a:solidFill>
                  <a:schemeClr val="bg1"/>
                </a:solidFill>
              </a:defRPr>
            </a:lvl2pPr>
            <a:lvl3pPr marL="914400" indent="0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CB6218-57D8-5F5D-80DE-7A1077EFDE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27648" y="1662990"/>
            <a:ext cx="5178552" cy="100988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5AA03321-9122-4781-0C08-151C56147AE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27648" y="2672869"/>
            <a:ext cx="5178552" cy="32976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0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l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 algn="l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199ABB1-6096-1E9F-838B-9413BE54D3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238" y="1662990"/>
            <a:ext cx="5181116" cy="100988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32A6D66-C327-B814-8070-6F2ACD5BB5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6E36CD6-1E0E-B94D-1944-B379483B8A8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E6417A04-E1DF-838D-5A64-568864AEA39F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chemeClr val="bg1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9F775DA-0403-EEA6-DE63-2F05FE14557E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FEMA.GOV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1C3410-BC65-44AF-D444-9BAE1B59ABCB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5CB446BD-F0ED-886C-89BF-41E906B78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42" y="927109"/>
            <a:ext cx="10825958" cy="457200"/>
          </a:xfrm>
          <a:prstGeom prst="rect">
            <a:avLst/>
          </a:prstGeo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116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2">
            <a:extLst>
              <a:ext uri="{FF2B5EF4-FFF2-40B4-BE49-F238E27FC236}">
                <a16:creationId xmlns:a16="http://schemas.microsoft.com/office/drawing/2014/main" id="{A9C0CC1D-67A4-95F5-3447-427BA1A3F107}"/>
              </a:ext>
            </a:extLst>
          </p:cNvPr>
          <p:cNvSpPr txBox="1">
            <a:spLocks/>
          </p:cNvSpPr>
          <p:nvPr userDrawn="1"/>
        </p:nvSpPr>
        <p:spPr>
          <a:xfrm>
            <a:off x="683238" y="914496"/>
            <a:ext cx="10822962" cy="457200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3D67"/>
                </a:solidFill>
              </a:rPr>
              <a:t>Title goes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D7761D9-17AE-DFFE-4D17-4C54B577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DDF8B82-CBBD-95C4-5244-D0C748153BCE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4EBBA6-DDFC-1D2C-34DA-CA53921B9E06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7068FD-8AA4-5FEF-CC0E-7A4E63901245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D4A32A-8CD2-94AD-0897-927933B8ADFF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771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14FCF-B85D-E8B1-84DB-9B5BAFEA5212}"/>
              </a:ext>
            </a:extLst>
          </p:cNvPr>
          <p:cNvSpPr/>
          <p:nvPr userDrawn="1"/>
        </p:nvSpPr>
        <p:spPr>
          <a:xfrm>
            <a:off x="6707084" y="1585649"/>
            <a:ext cx="5484915" cy="4383502"/>
          </a:xfrm>
          <a:prstGeom prst="rect">
            <a:avLst/>
          </a:prstGeom>
          <a:solidFill>
            <a:srgbClr val="B8D9E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1A20D-B6C1-FBA1-45E4-8DB59D655AF6}"/>
              </a:ext>
            </a:extLst>
          </p:cNvPr>
          <p:cNvSpPr/>
          <p:nvPr userDrawn="1"/>
        </p:nvSpPr>
        <p:spPr>
          <a:xfrm>
            <a:off x="0" y="0"/>
            <a:ext cx="12192000" cy="160029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935686" y="1814674"/>
            <a:ext cx="4575278" cy="3930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683238" y="1818045"/>
            <a:ext cx="5795245" cy="41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1437B8-EA35-D67D-20E0-14AA38FCEC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A7C8E54-5472-08D2-125D-7D37591DC8CE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0D1CF2-94BA-63E6-CF6D-98D1EE2C8EC7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3AF5D92-58AD-024D-6C47-C21D8E375E01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864A8E-E129-71E4-3155-0BF76E0A75BD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BB4805E-985C-7E04-4390-0B5340F3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39" y="910698"/>
            <a:ext cx="10827725" cy="45720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5061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F69C2C-5904-51E2-1530-FAD55CEC7FF4}"/>
              </a:ext>
            </a:extLst>
          </p:cNvPr>
          <p:cNvSpPr/>
          <p:nvPr userDrawn="1"/>
        </p:nvSpPr>
        <p:spPr>
          <a:xfrm>
            <a:off x="0" y="-98611"/>
            <a:ext cx="12192000" cy="3527612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62C417-9A33-9EED-801F-F9A8A1B080A0}"/>
              </a:ext>
            </a:extLst>
          </p:cNvPr>
          <p:cNvSpPr/>
          <p:nvPr userDrawn="1"/>
        </p:nvSpPr>
        <p:spPr>
          <a:xfrm>
            <a:off x="682625" y="2043955"/>
            <a:ext cx="10823575" cy="3941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5E3278-5035-0FF7-4778-AD96CE89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60DACD-B816-8A79-749B-3FE916723AEA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82EC50B-A568-643B-9459-47ADE7156C1E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30E3154-BE26-C14F-11B0-5335A746F244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3FA4D5-260F-29EF-D98D-2308B231AAD4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itle 12">
            <a:extLst>
              <a:ext uri="{FF2B5EF4-FFF2-40B4-BE49-F238E27FC236}">
                <a16:creationId xmlns:a16="http://schemas.microsoft.com/office/drawing/2014/main" id="{8F104947-6421-9F45-4E11-83230EAB3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625" y="1383398"/>
            <a:ext cx="10823575" cy="457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Chart with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DB672FF-0C96-54AA-E62D-3365409F13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625" y="1138020"/>
            <a:ext cx="10823575" cy="228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Example</a:t>
            </a:r>
          </a:p>
        </p:txBody>
      </p:sp>
      <p:sp>
        <p:nvSpPr>
          <p:cNvPr id="10" name="Content Placeholder 22">
            <a:extLst>
              <a:ext uri="{FF2B5EF4-FFF2-40B4-BE49-F238E27FC236}">
                <a16:creationId xmlns:a16="http://schemas.microsoft.com/office/drawing/2014/main" id="{66A3A184-7861-F681-FE22-4BC9635D77D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2625" y="2043955"/>
            <a:ext cx="10823575" cy="393802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here to add chart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44CB01-3C12-6B8A-724F-33CEF3EAD0D7}"/>
              </a:ext>
            </a:extLst>
          </p:cNvPr>
          <p:cNvSpPr/>
          <p:nvPr userDrawn="1"/>
        </p:nvSpPr>
        <p:spPr>
          <a:xfrm>
            <a:off x="591798" y="2043955"/>
            <a:ext cx="91440" cy="3941064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40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748126-777C-5CE9-8208-25F07E61DBF9}"/>
              </a:ext>
            </a:extLst>
          </p:cNvPr>
          <p:cNvSpPr/>
          <p:nvPr userDrawn="1"/>
        </p:nvSpPr>
        <p:spPr>
          <a:xfrm>
            <a:off x="5210174" y="1138020"/>
            <a:ext cx="6981825" cy="5719980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7131343" y="1602393"/>
            <a:ext cx="4374858" cy="90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First Last Name 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Email/ Phone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F2EFF1-E97C-2A0D-25D9-679E7335D9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81021"/>
            <a:ext cx="5210175" cy="3766631"/>
          </a:xfrm>
          <a:prstGeom prst="rect">
            <a:avLst/>
          </a:prstGeom>
          <a:solidFill>
            <a:srgbClr val="EDEEEE"/>
          </a:solidFill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486451"/>
            <a:ext cx="4298335" cy="457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WITH 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738189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EF33D-DAFF-8C23-22A4-72E086FB7CE0}"/>
              </a:ext>
            </a:extLst>
          </p:cNvPr>
          <p:cNvCxnSpPr>
            <a:cxnSpLocks/>
          </p:cNvCxnSpPr>
          <p:nvPr userDrawn="1"/>
        </p:nvCxnSpPr>
        <p:spPr>
          <a:xfrm>
            <a:off x="5210175" y="6312051"/>
            <a:ext cx="51494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5310AB-8CEC-0439-AA42-00BCD3439538}"/>
              </a:ext>
            </a:extLst>
          </p:cNvPr>
          <p:cNvSpPr/>
          <p:nvPr userDrawn="1"/>
        </p:nvSpPr>
        <p:spPr>
          <a:xfrm>
            <a:off x="-2562" y="1138020"/>
            <a:ext cx="228600" cy="9144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152C2B9-9F35-9871-091F-0D0BABFD1C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38" y="1243505"/>
            <a:ext cx="4297680" cy="2318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Connect	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4437238-B0F9-CF92-2E69-1E0EE7E27C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9553" y="1366620"/>
            <a:ext cx="1371600" cy="1371600"/>
          </a:xfrm>
          <a:prstGeom prst="ellipse">
            <a:avLst/>
          </a:prstGeom>
          <a:solidFill>
            <a:srgbClr val="3D98C1"/>
          </a:solidFill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2965DE6-C84D-A2E6-8A1E-0C0F49ABA33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131343" y="3257109"/>
            <a:ext cx="4374858" cy="90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First Last Name 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Email/ Phone</a:t>
            </a:r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A2A1E15-FCDC-1304-44B4-0B47B8D8DB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29553" y="3021336"/>
            <a:ext cx="1371600" cy="1371600"/>
          </a:xfrm>
          <a:prstGeom prst="ellipse">
            <a:avLst/>
          </a:prstGeom>
          <a:solidFill>
            <a:srgbClr val="3D98C1"/>
          </a:solidFill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16C009E-167A-FD15-3ACE-F95EBC108F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186293" y="4911825"/>
            <a:ext cx="4374858" cy="90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First Last Name 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Email/ Phone</a:t>
            </a:r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CD8CDBBC-A1FD-58C4-08B2-BD70E9A4A2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9553" y="4676052"/>
            <a:ext cx="1371600" cy="1371600"/>
          </a:xfrm>
          <a:prstGeom prst="ellipse">
            <a:avLst/>
          </a:prstGeom>
          <a:solidFill>
            <a:srgbClr val="3D98C1"/>
          </a:solidFill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8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ingle">
    <p:bg>
      <p:bgPr>
        <a:solidFill>
          <a:srgbClr val="3D9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1" y="2596295"/>
            <a:ext cx="68580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6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WITH 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>
            <a:cxnSpLocks/>
          </p:cNvCxnSpPr>
          <p:nvPr userDrawn="1"/>
        </p:nvCxnSpPr>
        <p:spPr>
          <a:xfrm>
            <a:off x="5638801" y="3297230"/>
            <a:ext cx="914400" cy="0"/>
          </a:xfrm>
          <a:prstGeom prst="line">
            <a:avLst/>
          </a:prstGeom>
          <a:ln w="76200">
            <a:solidFill>
              <a:srgbClr val="D24B6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7FF45BEC-92F7-F6C6-B39B-3464B35D94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895" y="4979832"/>
            <a:ext cx="2066212" cy="73152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D28ECB-CA68-2DA6-0583-A150026620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7161" y="2361007"/>
            <a:ext cx="4297680" cy="2318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rgbClr val="003D67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Connect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DA8D4F-A0D6-191F-F488-3C36E163C5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08572" y="3566636"/>
            <a:ext cx="4374858" cy="90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First Last Name 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Email/ Phone</a:t>
            </a:r>
          </a:p>
        </p:txBody>
      </p:sp>
    </p:spTree>
    <p:extLst>
      <p:ext uri="{BB962C8B-B14F-4D97-AF65-F5344CB8AC3E}">
        <p14:creationId xmlns:p14="http://schemas.microsoft.com/office/powerpoint/2010/main" val="553001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/o Image">
    <p:bg>
      <p:bgPr>
        <a:solidFill>
          <a:srgbClr val="0051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1" y="1707756"/>
            <a:ext cx="68580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00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THE END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3361051"/>
            <a:ext cx="6858000" cy="4109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>
            <a:cxnSpLocks/>
          </p:cNvCxnSpPr>
          <p:nvPr userDrawn="1"/>
        </p:nvCxnSpPr>
        <p:spPr>
          <a:xfrm>
            <a:off x="3078481" y="3002818"/>
            <a:ext cx="6035040" cy="0"/>
          </a:xfrm>
          <a:prstGeom prst="line">
            <a:avLst/>
          </a:prstGeom>
          <a:ln w="76200">
            <a:solidFill>
              <a:srgbClr val="3D98C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7FF45BEC-92F7-F6C6-B39B-3464B35D94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291" y="4180297"/>
            <a:ext cx="3317421" cy="11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83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4" y="2895600"/>
            <a:ext cx="10715631" cy="4109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5" y="3792666"/>
            <a:ext cx="3276604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7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o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0B9F23-FC0F-C3BD-202A-627C50EA2A35}"/>
              </a:ext>
            </a:extLst>
          </p:cNvPr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083093"/>
            <a:ext cx="10820400" cy="124647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5400"/>
              </a:lnSpc>
              <a:defRPr sz="54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FEMA POWER POINT UPDATE TITLE GOES HERE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799" y="3919118"/>
            <a:ext cx="10820401" cy="4109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>
            <a:cxnSpLocks/>
          </p:cNvCxnSpPr>
          <p:nvPr userDrawn="1"/>
        </p:nvCxnSpPr>
        <p:spPr>
          <a:xfrm>
            <a:off x="685799" y="3627842"/>
            <a:ext cx="10820401" cy="0"/>
          </a:xfrm>
          <a:prstGeom prst="line">
            <a:avLst/>
          </a:prstGeom>
          <a:ln w="76200">
            <a:solidFill>
              <a:srgbClr val="3D98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7FF45BEC-92F7-F6C6-B39B-3464B35D94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93" y="5007043"/>
            <a:ext cx="3317421" cy="1174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3D32C-DE4D-73CB-751A-A5A1ECE540DA}"/>
              </a:ext>
            </a:extLst>
          </p:cNvPr>
          <p:cNvSpPr/>
          <p:nvPr userDrawn="1"/>
        </p:nvSpPr>
        <p:spPr>
          <a:xfrm rot="16200000">
            <a:off x="1737360" y="-1055493"/>
            <a:ext cx="457200" cy="256032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4F14247-D33E-D0C2-CEBF-EC113074B9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380" y="87507"/>
            <a:ext cx="2311160" cy="274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>
              <a:defRPr sz="1800" i="1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2F2F3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Day, Month 00, 0000</a:t>
            </a:r>
          </a:p>
        </p:txBody>
      </p:sp>
    </p:spTree>
    <p:extLst>
      <p:ext uri="{BB962C8B-B14F-4D97-AF65-F5344CB8AC3E}">
        <p14:creationId xmlns:p14="http://schemas.microsoft.com/office/powerpoint/2010/main" val="3007734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061912-18C8-41D6-8A7B-B688E67B5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33" y="0"/>
            <a:ext cx="121843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-3437" y="0"/>
            <a:ext cx="12192000" cy="6858002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qr code&#10;&#10;Description automatically generated">
            <a:extLst>
              <a:ext uri="{FF2B5EF4-FFF2-40B4-BE49-F238E27FC236}">
                <a16:creationId xmlns:a16="http://schemas.microsoft.com/office/drawing/2014/main" id="{0DB439AC-DE17-AF36-577F-A1AD8FC08A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26" y="3780731"/>
            <a:ext cx="3317421" cy="1174497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4109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658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24" name="Footer Placeholder 10">
            <a:extLst>
              <a:ext uri="{FF2B5EF4-FFF2-40B4-BE49-F238E27FC236}">
                <a16:creationId xmlns:a16="http://schemas.microsoft.com/office/drawing/2014/main" id="{EBCE6F1D-4512-4F04-0213-BCE4117160B2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34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000754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000754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03733"/>
            <a:ext cx="10715627" cy="319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F4EC7-5AD6-077C-DCE5-20A08368A3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3D4360EA-2E53-1F97-8194-73AA40BB23DD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44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57849" y="1463675"/>
            <a:ext cx="5124552" cy="4165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849" y="691884"/>
            <a:ext cx="5124552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B1C80DA-BDD6-89FB-0C86-E9146879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/>
          <a:lstStyle/>
          <a:p>
            <a:fld id="{08CCC229-AB65-5F40-B719-1933DA0A7CB3}" type="datetime1">
              <a:rPr lang="en-US" smtClean="0"/>
              <a:t>5/10/2026</a:t>
            </a:fld>
            <a:endParaRPr lang="en-US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011EFF9B-03F3-D55F-12EF-15C293A69AFE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70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boy, child&#10;&#10;Description automatically generated">
            <a:extLst>
              <a:ext uri="{FF2B5EF4-FFF2-40B4-BE49-F238E27FC236}">
                <a16:creationId xmlns:a16="http://schemas.microsoft.com/office/drawing/2014/main" id="{50ABA285-B143-4443-A825-3738EAF52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83E3B04E-B55B-76EC-2FD2-61531E9F9A39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34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374059"/>
            <a:ext cx="1071562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564A2-0BDB-6508-9377-CD4B4F77E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F6954497-62B3-198E-40D1-FABE5D8A04F3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58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000754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5" y="452440"/>
            <a:ext cx="10715632" cy="235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8B6E0-CF4B-1618-090C-525E345B2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1B813468-B685-D2BF-19AF-2EDE51DB72A2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41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66C02-708D-8BF4-6F79-ECC191E27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93736E4E-C7F2-6EDB-8F56-94242926064A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08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AF4E3-97F9-4FB4-B62A-4312343B8872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8203FE-9444-40A1-AD94-37609BE125B2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7B343F-3799-4E0F-B21C-4B7AE049159B}"/>
              </a:ext>
            </a:extLst>
          </p:cNvPr>
          <p:cNvSpPr txBox="1">
            <a:spLocks/>
          </p:cNvSpPr>
          <p:nvPr userDrawn="1"/>
        </p:nvSpPr>
        <p:spPr>
          <a:xfrm>
            <a:off x="444025" y="1198685"/>
            <a:ext cx="11203332" cy="64008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 anchorCtr="0">
            <a:normAutofit fontScale="250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0" kern="1200" spc="-5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79441A9-2AF1-405E-9976-9198BBD31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950" y="5542774"/>
            <a:ext cx="742915" cy="754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203E20-8EFD-411D-B9E9-B447C5C9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D67E3-14E4-4523-BD2C-084094120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C1ABF-E3E8-44FE-BD24-92AC208A68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1351-AA05-4F60-9B75-C550D3923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25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25933EF-00E1-480E-BD15-775EB283AB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5994400" cy="2209800"/>
          </a:xfrm>
        </p:spPr>
        <p:txBody>
          <a:bodyPr>
            <a:normAutofit/>
          </a:bodyPr>
          <a:lstStyle>
            <a:lvl1pPr algn="l">
              <a:defRPr sz="5333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191000"/>
            <a:ext cx="5892800" cy="1143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733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E654C8-7855-406F-8E05-0CE1802A3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" y="5851016"/>
            <a:ext cx="3196963" cy="7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3CFB9-A605-D73C-14F7-65B35DE9543E}"/>
              </a:ext>
            </a:extLst>
          </p:cNvPr>
          <p:cNvSpPr/>
          <p:nvPr userDrawn="1"/>
        </p:nvSpPr>
        <p:spPr>
          <a:xfrm>
            <a:off x="-1" y="0"/>
            <a:ext cx="4165007" cy="6858000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6A167-4DCB-7FD2-1779-D0201BBC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8" y="406500"/>
            <a:ext cx="914403" cy="27432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8FCC257D-A786-9244-9E17-CE618C8B9275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491A14-A21F-5CB0-5548-0BCAEA712490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Federal Emergency Management Agency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B90E6E7-8126-4EC3-7421-A11B87CF614D}"/>
              </a:ext>
            </a:extLst>
          </p:cNvPr>
          <p:cNvSpPr txBox="1">
            <a:spLocks/>
          </p:cNvSpPr>
          <p:nvPr userDrawn="1"/>
        </p:nvSpPr>
        <p:spPr>
          <a:xfrm>
            <a:off x="683237" y="6177180"/>
            <a:ext cx="384048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chemeClr val="bg1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FC3DFAA-635A-5426-C250-E4FBD1CFE1EF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FEMA.GOV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3D7143-B41A-9EBF-F743-B49CE0C0915D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799" y="2510103"/>
            <a:ext cx="6873401" cy="147788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DIVIDER SLIDE FOR FEMA PRESENTATION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799" y="3987984"/>
            <a:ext cx="6873401" cy="35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5C4A2-142A-0F7E-6AC7-7EFBEB574A50}"/>
              </a:ext>
            </a:extLst>
          </p:cNvPr>
          <p:cNvSpPr/>
          <p:nvPr userDrawn="1"/>
        </p:nvSpPr>
        <p:spPr>
          <a:xfrm>
            <a:off x="4073566" y="2288097"/>
            <a:ext cx="91440" cy="2281806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46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6D3D1D7-0742-4C50-BC26-2671AEFA80FC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33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6094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4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9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4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48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9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6D3D1D7-0742-4C50-BC26-2671AEFA80FC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69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2667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2667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6D3D1D7-0742-4C50-BC26-2671AEFA80FC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25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+mn-lt"/>
              </a:defRPr>
            </a:lvl1pPr>
            <a:lvl2pPr marL="609498" indent="0">
              <a:buNone/>
              <a:defRPr sz="2667" b="1"/>
            </a:lvl2pPr>
            <a:lvl3pPr marL="1218995" indent="0">
              <a:buNone/>
              <a:defRPr sz="2400" b="1"/>
            </a:lvl3pPr>
            <a:lvl4pPr marL="1828493" indent="0">
              <a:buNone/>
              <a:defRPr sz="2133" b="1"/>
            </a:lvl4pPr>
            <a:lvl5pPr marL="2437991" indent="0">
              <a:buNone/>
              <a:defRPr sz="2133" b="1"/>
            </a:lvl5pPr>
            <a:lvl6pPr marL="3047489" indent="0">
              <a:buNone/>
              <a:defRPr sz="2133" b="1"/>
            </a:lvl6pPr>
            <a:lvl7pPr marL="3656987" indent="0">
              <a:buNone/>
              <a:defRPr sz="2133" b="1"/>
            </a:lvl7pPr>
            <a:lvl8pPr marL="4266485" indent="0">
              <a:buNone/>
              <a:defRPr sz="2133" b="1"/>
            </a:lvl8pPr>
            <a:lvl9pPr marL="487598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133">
                <a:latin typeface="+mn-lt"/>
              </a:defRPr>
            </a:lvl4pPr>
            <a:lvl5pPr>
              <a:defRPr sz="2133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+mn-lt"/>
              </a:defRPr>
            </a:lvl1pPr>
            <a:lvl2pPr marL="609498" indent="0">
              <a:buNone/>
              <a:defRPr sz="2667" b="1"/>
            </a:lvl2pPr>
            <a:lvl3pPr marL="1218995" indent="0">
              <a:buNone/>
              <a:defRPr sz="2400" b="1"/>
            </a:lvl3pPr>
            <a:lvl4pPr marL="1828493" indent="0">
              <a:buNone/>
              <a:defRPr sz="2133" b="1"/>
            </a:lvl4pPr>
            <a:lvl5pPr marL="2437991" indent="0">
              <a:buNone/>
              <a:defRPr sz="2133" b="1"/>
            </a:lvl5pPr>
            <a:lvl6pPr marL="3047489" indent="0">
              <a:buNone/>
              <a:defRPr sz="2133" b="1"/>
            </a:lvl6pPr>
            <a:lvl7pPr marL="3656987" indent="0">
              <a:buNone/>
              <a:defRPr sz="2133" b="1"/>
            </a:lvl7pPr>
            <a:lvl8pPr marL="4266485" indent="0">
              <a:buNone/>
              <a:defRPr sz="2133" b="1"/>
            </a:lvl8pPr>
            <a:lvl9pPr marL="487598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133">
                <a:latin typeface="+mn-lt"/>
              </a:defRPr>
            </a:lvl4pPr>
            <a:lvl5pPr>
              <a:defRPr sz="2133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6D3D1D7-0742-4C50-BC26-2671AEFA80FC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84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D1D7-0742-4C50-BC26-2671AEFA80FC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71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0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DE13F-5776-4FF6-8CD5-32032F43AD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27A0A-5E58-43A7-ADC1-4F9B322689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05" y="6050165"/>
            <a:ext cx="2290255" cy="5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4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C1919607-8AD0-4466-BC03-467A0DAC8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3BF6FD-FB50-1812-1828-BCE551E33CDE}"/>
              </a:ext>
            </a:extLst>
          </p:cNvPr>
          <p:cNvSpPr/>
          <p:nvPr userDrawn="1"/>
        </p:nvSpPr>
        <p:spPr>
          <a:xfrm>
            <a:off x="-1" y="0"/>
            <a:ext cx="4165007" cy="6858000"/>
          </a:xfrm>
          <a:prstGeom prst="rect">
            <a:avLst/>
          </a:prstGeom>
          <a:solidFill>
            <a:srgbClr val="003D67">
              <a:alpha val="8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3C7D0E6-61C8-9286-A8B9-08B6720E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71E5B-C450-EDAF-DE3D-D0E02BA0A8A4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Federal Emergency Management Agency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585824-14B5-8B0B-BA94-2DC29C829042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chemeClr val="bg1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DE267A-0BC5-4C0C-689F-9A1D82C795BB}"/>
              </a:ext>
            </a:extLst>
          </p:cNvPr>
          <p:cNvSpPr txBox="1">
            <a:spLocks/>
          </p:cNvSpPr>
          <p:nvPr userDrawn="1"/>
        </p:nvSpPr>
        <p:spPr>
          <a:xfrm>
            <a:off x="10594640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FEMA.GOV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C5FF88-E89B-46F1-5688-D242716E6B54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itle 2">
            <a:extLst>
              <a:ext uri="{FF2B5EF4-FFF2-40B4-BE49-F238E27FC236}">
                <a16:creationId xmlns:a16="http://schemas.microsoft.com/office/drawing/2014/main" id="{3FC437A4-3281-B48A-FF6B-262D67E6C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799" y="2510103"/>
            <a:ext cx="6873401" cy="147788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DIVIDER SLIDE FOR FEMA PRESENTATION + IMAGE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25E123-4327-CE59-C051-1830C80A4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799" y="3987984"/>
            <a:ext cx="6873401" cy="35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0DAE1C-8422-100D-773A-625642456239}"/>
              </a:ext>
            </a:extLst>
          </p:cNvPr>
          <p:cNvSpPr/>
          <p:nvPr userDrawn="1"/>
        </p:nvSpPr>
        <p:spPr>
          <a:xfrm>
            <a:off x="4073566" y="2288097"/>
            <a:ext cx="91440" cy="2281806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F1F52D-DB4C-7045-E5EB-C712DBEFE8E8}"/>
              </a:ext>
            </a:extLst>
          </p:cNvPr>
          <p:cNvSpPr/>
          <p:nvPr userDrawn="1"/>
        </p:nvSpPr>
        <p:spPr>
          <a:xfrm>
            <a:off x="0" y="0"/>
            <a:ext cx="12192000" cy="5969151"/>
          </a:xfrm>
          <a:prstGeom prst="rect">
            <a:avLst/>
          </a:prstGeom>
          <a:solidFill>
            <a:srgbClr val="B8D9E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3C7D0E6-61C8-9286-A8B9-08B6720E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3D67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71E5B-C450-EDAF-DE3D-D0E02BA0A8A4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3D67"/>
                </a:solidFill>
              </a:rPr>
              <a:t>Federal Emergency Management Agency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585824-14B5-8B0B-BA94-2DC29C829042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DE267A-0BC5-4C0C-689F-9A1D82C795BB}"/>
              </a:ext>
            </a:extLst>
          </p:cNvPr>
          <p:cNvSpPr txBox="1">
            <a:spLocks/>
          </p:cNvSpPr>
          <p:nvPr userDrawn="1"/>
        </p:nvSpPr>
        <p:spPr>
          <a:xfrm>
            <a:off x="10596414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C5FF88-E89B-46F1-5688-D242716E6B54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80B46D4C-CE88-FDFC-3BAD-F63125179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023720"/>
            <a:ext cx="10822962" cy="403469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000"/>
              </a:lnSpc>
              <a:defRPr sz="2800" b="0">
                <a:solidFill>
                  <a:srgbClr val="003D67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Quote Goes Here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aliquipvel</a:t>
            </a:r>
            <a:r>
              <a:rPr lang="en-US"/>
              <a:t> illum dolore  fac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F489992-8A9B-4235-C76D-D017C46393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38" y="5197859"/>
            <a:ext cx="10822962" cy="35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003D67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DA7EC-7A43-92C6-6264-D14C31AA172D}"/>
              </a:ext>
            </a:extLst>
          </p:cNvPr>
          <p:cNvSpPr/>
          <p:nvPr userDrawn="1"/>
        </p:nvSpPr>
        <p:spPr>
          <a:xfrm>
            <a:off x="-2562" y="1023720"/>
            <a:ext cx="228600" cy="41148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7AC7BAD-7820-55D5-D6AD-078844BA9F6E}"/>
              </a:ext>
            </a:extLst>
          </p:cNvPr>
          <p:cNvSpPr/>
          <p:nvPr userDrawn="1"/>
        </p:nvSpPr>
        <p:spPr>
          <a:xfrm>
            <a:off x="0" y="0"/>
            <a:ext cx="12192000" cy="160029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914496"/>
            <a:ext cx="10822962" cy="4572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400"/>
              </a:lnSpc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09B460A-EDE7-07F0-1661-D0EC7BD27687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0B54882-2840-2604-9037-D75D4A7CE4CF}"/>
              </a:ext>
            </a:extLst>
          </p:cNvPr>
          <p:cNvSpPr txBox="1">
            <a:spLocks/>
          </p:cNvSpPr>
          <p:nvPr userDrawn="1"/>
        </p:nvSpPr>
        <p:spPr>
          <a:xfrm>
            <a:off x="10596414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4B131F-B9FF-70DF-DEDF-C0982BAEC01B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766F6E7-ABA0-199F-224A-9DAF39CEC3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8045"/>
            <a:ext cx="10828338" cy="41413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5A9768-47B8-7F5A-2E8C-1D8C598A0CC5}"/>
              </a:ext>
            </a:extLst>
          </p:cNvPr>
          <p:cNvSpPr/>
          <p:nvPr userDrawn="1"/>
        </p:nvSpPr>
        <p:spPr>
          <a:xfrm rot="16200000">
            <a:off x="11346177" y="845915"/>
            <a:ext cx="91440" cy="160020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41B45-1DEB-A79E-827B-BA5F1B92283F}"/>
              </a:ext>
            </a:extLst>
          </p:cNvPr>
          <p:cNvSpPr/>
          <p:nvPr userDrawn="1"/>
        </p:nvSpPr>
        <p:spPr>
          <a:xfrm>
            <a:off x="0" y="0"/>
            <a:ext cx="12192000" cy="2178423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914495"/>
            <a:ext cx="10822962" cy="9144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400"/>
              </a:lnSpc>
              <a:defRPr sz="32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USE THIS LAYOUT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09B460A-EDE7-07F0-1661-D0EC7BD27687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0B54882-2840-2604-9037-D75D4A7CE4CF}"/>
              </a:ext>
            </a:extLst>
          </p:cNvPr>
          <p:cNvSpPr txBox="1">
            <a:spLocks/>
          </p:cNvSpPr>
          <p:nvPr userDrawn="1"/>
        </p:nvSpPr>
        <p:spPr>
          <a:xfrm>
            <a:off x="10596414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4B131F-B9FF-70DF-DEDF-C0982BAEC01B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766F6E7-ABA0-199F-224A-9DAF39CEC3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2412098"/>
            <a:ext cx="10828338" cy="3547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2766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748126-777C-5CE9-8208-25F07E61DBF9}"/>
              </a:ext>
            </a:extLst>
          </p:cNvPr>
          <p:cNvSpPr/>
          <p:nvPr userDrawn="1"/>
        </p:nvSpPr>
        <p:spPr>
          <a:xfrm>
            <a:off x="5210174" y="1138020"/>
            <a:ext cx="6981825" cy="5719980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431699" y="1380966"/>
            <a:ext cx="6559175" cy="4562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F2EFF1-E97C-2A0D-25D9-679E7335D9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81021"/>
            <a:ext cx="5210175" cy="3662780"/>
          </a:xfrm>
          <a:prstGeom prst="rect">
            <a:avLst/>
          </a:prstGeom>
          <a:solidFill>
            <a:srgbClr val="EDEEEE"/>
          </a:solidFill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138020"/>
            <a:ext cx="4298335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TABLE OF </a:t>
            </a:r>
            <a:br>
              <a:rPr lang="en-US"/>
            </a:br>
            <a:r>
              <a:rPr lang="en-US"/>
              <a:t>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738189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EF33D-DAFF-8C23-22A4-72E086FB7CE0}"/>
              </a:ext>
            </a:extLst>
          </p:cNvPr>
          <p:cNvCxnSpPr>
            <a:cxnSpLocks/>
          </p:cNvCxnSpPr>
          <p:nvPr userDrawn="1"/>
        </p:nvCxnSpPr>
        <p:spPr>
          <a:xfrm>
            <a:off x="5210175" y="6312051"/>
            <a:ext cx="51494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5310AB-8CEC-0439-AA42-00BCD3439538}"/>
              </a:ext>
            </a:extLst>
          </p:cNvPr>
          <p:cNvSpPr/>
          <p:nvPr userDrawn="1"/>
        </p:nvSpPr>
        <p:spPr>
          <a:xfrm>
            <a:off x="-2562" y="1138020"/>
            <a:ext cx="228600" cy="9144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8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6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3" r:id="rId37"/>
    <p:sldLayoutId id="2147483724" r:id="rId3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rgbClr val="2F2F30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rgbClr val="2F2F30"/>
        </a:buClr>
        <a:buSzPct val="10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Clr>
          <a:srgbClr val="2F2F30"/>
        </a:buClr>
        <a:buFont typeface="Franklin Gothic Book" panose="020B05030201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095" y="-3544"/>
            <a:ext cx="11781904" cy="1226288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21971"/>
            <a:ext cx="10972800" cy="4987636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961" y="6408739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067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6D3D1D7-0742-4C50-BC26-2671AEFA80FC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3600" y="6408739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067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62468" cy="6858000"/>
          </a:xfrm>
          <a:prstGeom prst="rect">
            <a:avLst/>
          </a:prstGeom>
          <a:solidFill>
            <a:srgbClr val="2E7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BFA05-79B3-4691-B884-FAEBD97917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1429" y="141939"/>
            <a:ext cx="1110576" cy="1662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F6DA4-F153-490E-A627-A81F83CC745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5061" y="6328898"/>
            <a:ext cx="1524000" cy="33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p:txStyles>
    <p:titleStyle>
      <a:lvl1pPr marL="156629" indent="0" algn="l" defTabSz="1218995" rtl="0" eaLnBrk="1" latinLnBrk="0" hangingPunct="1"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11143" indent="-311143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4267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766214" indent="-313259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3733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1523745" indent="-304748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2133241" indent="-304748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2667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2742739" indent="-304748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»"/>
        <a:defRPr sz="2667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3352238" indent="-304748" algn="l" defTabSz="12189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6" indent="-304748" algn="l" defTabSz="12189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4" indent="-304748" algn="l" defTabSz="12189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32" indent="-304748" algn="l" defTabSz="12189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5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3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1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9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7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5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2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journals.ametsoc.org/view/journals/hydr/25/12/JHM-D-24-0024.1.xml?tab_body=supplementary-materials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2436F58-EFFC-71C4-6C7F-EA238B628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Technical Discussions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3755863-9B68-18B9-01CE-1990B7B12E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59EDC-8068-95E3-3F09-55D2FDD7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99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4B8E-882B-5353-9B0A-A11E2CB2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Trinity Storm Catalog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B64EA-191B-0FED-CC21-B117176C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124EC-0A1D-06A8-8DF0-3AA979ED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F9684-35F0-095F-C261-CA863B74A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5" y="3424794"/>
            <a:ext cx="5984904" cy="302670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128C26A-E55F-2374-3083-4219341EA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375221"/>
              </p:ext>
            </p:extLst>
          </p:nvPr>
        </p:nvGraphicFramePr>
        <p:xfrm>
          <a:off x="413557" y="1762255"/>
          <a:ext cx="2759934" cy="1486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9251">
                  <a:extLst>
                    <a:ext uri="{9D8B030D-6E8A-4147-A177-3AD203B41FA5}">
                      <a16:colId xmlns:a16="http://schemas.microsoft.com/office/drawing/2014/main" val="4075287337"/>
                    </a:ext>
                  </a:extLst>
                </a:gridCol>
                <a:gridCol w="870683">
                  <a:extLst>
                    <a:ext uri="{9D8B030D-6E8A-4147-A177-3AD203B41FA5}">
                      <a16:colId xmlns:a16="http://schemas.microsoft.com/office/drawing/2014/main" val="2538895433"/>
                    </a:ext>
                  </a:extLst>
                </a:gridCol>
              </a:tblGrid>
              <a:tr h="436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Storm Type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Aft>
                          <a:spcPts val="900"/>
                        </a:spcAft>
                        <a:buNone/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Proportion (%)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0556207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38.61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535110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Extratropical Cyclone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30.22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8814281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Labeled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10.79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4376624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Tropical Cyclone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10.55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357545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Convective System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9.83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082454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AFB13D0-5356-D916-6CE2-545EBA9E2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516" y="3424795"/>
            <a:ext cx="5941309" cy="3026705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A547A79-D013-98C8-F284-86009BE9B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329162"/>
              </p:ext>
            </p:extLst>
          </p:nvPr>
        </p:nvGraphicFramePr>
        <p:xfrm>
          <a:off x="6521941" y="1762255"/>
          <a:ext cx="3092077" cy="1486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0786">
                  <a:extLst>
                    <a:ext uri="{9D8B030D-6E8A-4147-A177-3AD203B41FA5}">
                      <a16:colId xmlns:a16="http://schemas.microsoft.com/office/drawing/2014/main" val="4075287337"/>
                    </a:ext>
                  </a:extLst>
                </a:gridCol>
                <a:gridCol w="951291">
                  <a:extLst>
                    <a:ext uri="{9D8B030D-6E8A-4147-A177-3AD203B41FA5}">
                      <a16:colId xmlns:a16="http://schemas.microsoft.com/office/drawing/2014/main" val="2538895433"/>
                    </a:ext>
                  </a:extLst>
                </a:gridCol>
              </a:tblGrid>
              <a:tr h="436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Storm Type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Aft>
                          <a:spcPts val="900"/>
                        </a:spcAft>
                        <a:buNone/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Proportion (%)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0556207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Mid-latitude Cyclone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57.07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535110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Mesoscale Convective System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16.55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8814281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Hybrid Storm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12.95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4376624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Tropical Cyclone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12.47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357545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Storm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0.96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0824548"/>
                  </a:ext>
                </a:extLst>
              </a:tr>
            </a:tbl>
          </a:graphicData>
        </a:graphic>
      </p:graphicFrame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CCDA26B-B718-A187-7B7B-35E9A54882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73491" y="2079997"/>
            <a:ext cx="2560737" cy="85492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b="1"/>
              <a:t>Storm Types when using proposed method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671DC4A5-1B5B-5BBE-0193-4A99913F4DB7}"/>
              </a:ext>
            </a:extLst>
          </p:cNvPr>
          <p:cNvSpPr txBox="1">
            <a:spLocks/>
          </p:cNvSpPr>
          <p:nvPr/>
        </p:nvSpPr>
        <p:spPr>
          <a:xfrm>
            <a:off x="9728182" y="2078142"/>
            <a:ext cx="2329643" cy="8549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F2F3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SzPct val="100000"/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Font typeface="Franklin Gothic Book" panose="020B05030201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/>
              <a:t>Storm Types Benchmark</a:t>
            </a:r>
          </a:p>
        </p:txBody>
      </p:sp>
    </p:spTree>
    <p:extLst>
      <p:ext uri="{BB962C8B-B14F-4D97-AF65-F5344CB8AC3E}">
        <p14:creationId xmlns:p14="http://schemas.microsoft.com/office/powerpoint/2010/main" val="860242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30E06-8886-72E1-349D-A5ADB93C0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6FEE-EC5A-D307-7A5F-29DB8D0E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Technical: Transposition Domains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B04CA-0FFD-90E4-E550-4E93301B2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B95C9C-E43D-FF21-0790-AAEE050E60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238" y="1605372"/>
            <a:ext cx="10822962" cy="4141385"/>
          </a:xfrm>
        </p:spPr>
        <p:txBody>
          <a:bodyPr/>
          <a:lstStyle/>
          <a:p>
            <a:r>
              <a:rPr lang="en-US" sz="2000" b="1" u="sng"/>
              <a:t>Issue: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There were noticeable differences between the “provided” domain versus the “geometrically valid" domain. </a:t>
            </a:r>
          </a:p>
          <a:p>
            <a:r>
              <a:rPr lang="en-US" sz="2000" b="1" u="sng"/>
              <a:t>Outcomes: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UW updated the domain drawing methodology so that valid transpositions are now checked as the domains are built (i.e., during the raster-based growth process).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ARC confirmed new transposition domain through </a:t>
            </a:r>
            <a:r>
              <a:rPr lang="en-US" sz="2000" err="1"/>
              <a:t>stormhub</a:t>
            </a:r>
            <a:r>
              <a:rPr lang="en-US" sz="2000"/>
              <a:t> for Allegheny. All 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STARR II noted that the new process introduced a hole in the transposition domain, which violates the QC check “Is the transposition domain polygon in the correct projection? Is it a complete, closed polygon with no holes?”</a:t>
            </a:r>
          </a:p>
        </p:txBody>
      </p:sp>
    </p:spTree>
    <p:extLst>
      <p:ext uri="{BB962C8B-B14F-4D97-AF65-F5344CB8AC3E}">
        <p14:creationId xmlns:p14="http://schemas.microsoft.com/office/powerpoint/2010/main" val="305541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34F58-E5D9-D8A2-F188-6B9F7AA4A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29A84-B2C9-F2BE-B28E-7E1FEB3E16A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71175-5FD4-D315-29B7-61F3473F4C3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A foundational assumption of SST is that the transposition domain is meteorologically homogenous, and storms are therefore physically transferable</a:t>
            </a:r>
          </a:p>
          <a:p>
            <a:r>
              <a:rPr lang="en-US"/>
              <a:t>This analysis evaluated whether the SLAM domain satisfies this assumption for South Platte</a:t>
            </a:r>
          </a:p>
          <a:p>
            <a:r>
              <a:rPr lang="en-US"/>
              <a:t>PRISM 30-year normals were analyzed along with storm catalogs to compare SLAM and </a:t>
            </a:r>
            <a:r>
              <a:rPr lang="en-US" err="1"/>
              <a:t>Hydromet</a:t>
            </a:r>
            <a:r>
              <a:rPr lang="en-US"/>
              <a:t> domains against the South Platte Basin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6C7CD-2899-9CBF-4BC9-1EC28EB1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/>
              <a:t>SLAM Domain Investigation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89317F-527E-0049-9F20-C81FA9BB77B3}"/>
              </a:ext>
            </a:extLst>
          </p:cNvPr>
          <p:cNvSpPr txBox="1"/>
          <p:nvPr/>
        </p:nvSpPr>
        <p:spPr>
          <a:xfrm>
            <a:off x="6718434" y="5431220"/>
            <a:ext cx="52457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Figure 1. South Platte Basin (green) and </a:t>
            </a:r>
            <a:r>
              <a:rPr lang="en-US" sz="1050" err="1"/>
              <a:t>Hydromet</a:t>
            </a:r>
            <a:r>
              <a:rPr lang="en-US" sz="1050"/>
              <a:t> transposition domain (black) mapped over PRISM precipitation (blue), dewpoint (light green), and elevation (dark green) data. PRISM data was bound to South Platte’s minimum and maximum values.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DC1B0C-99C8-A7E1-01B1-E81AF6278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484" y="1532070"/>
            <a:ext cx="5794448" cy="3793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0145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4D836-C44F-2FD4-29D3-DADAF4100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813D8-29C5-0075-1FDB-0319A54AA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/>
              <a:t>Physiographic &amp; Climatological 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F4587-3921-9605-93E5-7F46413D08F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err="1"/>
              <a:t>Hydromet</a:t>
            </a:r>
            <a:r>
              <a:rPr lang="en-US"/>
              <a:t> domain closely mirrors South Platte basin in elevation, precipitation, and dewpoint</a:t>
            </a:r>
          </a:p>
          <a:p>
            <a:r>
              <a:rPr lang="en-US"/>
              <a:t>SLAM domain mean elevation is 2,100+ feet lower than South Platte</a:t>
            </a:r>
          </a:p>
          <a:p>
            <a:pPr lvl="1"/>
            <a:r>
              <a:rPr lang="en-US"/>
              <a:t>KS statistic of 0.553 indicates substantial distributional separation</a:t>
            </a:r>
          </a:p>
          <a:p>
            <a:r>
              <a:rPr lang="en-US"/>
              <a:t>SLAM domain includes warmer, more humid regions with systematically higher dewpoint values</a:t>
            </a:r>
          </a:p>
          <a:p>
            <a:pPr lvl="1"/>
            <a:endParaRPr lang="en-US" sz="1400" b="1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lvl="1"/>
            <a:endParaRPr lang="en-US" sz="1400" b="1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27414-E653-D318-B7E7-8A22772566FF}"/>
              </a:ext>
            </a:extLst>
          </p:cNvPr>
          <p:cNvSpPr txBox="1"/>
          <p:nvPr/>
        </p:nvSpPr>
        <p:spPr>
          <a:xfrm>
            <a:off x="621642" y="4467328"/>
            <a:ext cx="10655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Table 1. Summary table of domain similarity relative to the South Platte watershed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81571D-7FD2-6C1C-E9CD-D38E95E0E486}"/>
              </a:ext>
            </a:extLst>
          </p:cNvPr>
          <p:cNvGraphicFramePr>
            <a:graphicFrameLocks noGrp="1"/>
          </p:cNvGraphicFramePr>
          <p:nvPr/>
        </p:nvGraphicFramePr>
        <p:xfrm>
          <a:off x="621642" y="4751446"/>
          <a:ext cx="10716918" cy="14997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63734">
                  <a:extLst>
                    <a:ext uri="{9D8B030D-6E8A-4147-A177-3AD203B41FA5}">
                      <a16:colId xmlns:a16="http://schemas.microsoft.com/office/drawing/2014/main" val="2046045243"/>
                    </a:ext>
                  </a:extLst>
                </a:gridCol>
                <a:gridCol w="4023142">
                  <a:extLst>
                    <a:ext uri="{9D8B030D-6E8A-4147-A177-3AD203B41FA5}">
                      <a16:colId xmlns:a16="http://schemas.microsoft.com/office/drawing/2014/main" val="3406406508"/>
                    </a:ext>
                  </a:extLst>
                </a:gridCol>
                <a:gridCol w="4430042">
                  <a:extLst>
                    <a:ext uri="{9D8B030D-6E8A-4147-A177-3AD203B41FA5}">
                      <a16:colId xmlns:a16="http://schemas.microsoft.com/office/drawing/2014/main" val="457480340"/>
                    </a:ext>
                  </a:extLst>
                </a:gridCol>
              </a:tblGrid>
              <a:tr h="374930"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Variable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Most Similar to South Platte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Strongest Divergence Observed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5933760"/>
                  </a:ext>
                </a:extLst>
              </a:tr>
              <a:tr h="374930"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Precipitation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Hydromet Domain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Minor differences overall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3663074"/>
                  </a:ext>
                </a:extLst>
              </a:tr>
              <a:tr h="374930"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Elevation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Hydromet Domain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SLAM Domain (KS = 0.553)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695005"/>
                  </a:ext>
                </a:extLst>
              </a:tr>
              <a:tr h="374930"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Dewpoint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Hydromet Domain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12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SLAM Domain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5280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997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9D80-6E82-98FF-ED99-1E9D651F7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Meteorological Homogeneity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A9364-0047-6404-0574-98111139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11351-AA05-4F60-9B75-C550D3923B2B}" type="slidenum">
              <a:rPr lang="en-US" smtClean="0"/>
              <a:t>14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92476-DFCD-49C1-A281-43C2FF1FBFA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/>
              <a:t>SLAM domain integrates multiple distinct precipitation regimes (Pacific frontal, Gulf of Mexico upslope, monsoonal) and cannot be considered meteorologically homogenous</a:t>
            </a:r>
          </a:p>
          <a:p>
            <a:pPr lvl="1"/>
            <a:r>
              <a:rPr lang="en-US"/>
              <a:t>SLAM domain extension into Canada may further skew statistics</a:t>
            </a:r>
          </a:p>
          <a:p>
            <a:r>
              <a:rPr lang="en-US" err="1"/>
              <a:t>Hydromet</a:t>
            </a:r>
            <a:r>
              <a:rPr lang="en-US"/>
              <a:t> domain represents a hydroclimatic regime consistent with SST assumptions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F843A-DC2B-4B83-D0B3-F6424EB3CE5D}"/>
              </a:ext>
            </a:extLst>
          </p:cNvPr>
          <p:cNvGrpSpPr/>
          <p:nvPr/>
        </p:nvGrpSpPr>
        <p:grpSpPr>
          <a:xfrm>
            <a:off x="7596827" y="3716596"/>
            <a:ext cx="3245343" cy="2177143"/>
            <a:chOff x="0" y="0"/>
            <a:chExt cx="3804557" cy="26111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A5F0B0-DF8E-AA9D-3863-DCE161CF2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04557" cy="26111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08C156-53DA-A7A4-EC3A-D398A13C2215}"/>
                </a:ext>
              </a:extLst>
            </p:cNvPr>
            <p:cNvGrpSpPr/>
            <p:nvPr/>
          </p:nvGrpSpPr>
          <p:grpSpPr>
            <a:xfrm>
              <a:off x="38100" y="1654629"/>
              <a:ext cx="1170305" cy="900158"/>
              <a:chOff x="0" y="0"/>
              <a:chExt cx="1170305" cy="90015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86C5EF9-9C06-295E-9855-86EDACC402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6443"/>
                <a:ext cx="1170305" cy="5137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BE904B1-1824-12BE-E9C3-3AB3AFCE5C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70305" cy="3860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B99250-8E77-B906-2514-FE207E9C3EB6}"/>
              </a:ext>
            </a:extLst>
          </p:cNvPr>
          <p:cNvGrpSpPr/>
          <p:nvPr/>
        </p:nvGrpSpPr>
        <p:grpSpPr>
          <a:xfrm>
            <a:off x="4453035" y="3716596"/>
            <a:ext cx="3097295" cy="2177143"/>
            <a:chOff x="-1" y="0"/>
            <a:chExt cx="3804557" cy="27266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EC0266-2D63-BC2B-671F-DD3D10D52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3804557" cy="2726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D3EC8A-DE1E-B4CC-FF3D-C6058B341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5" y="1698171"/>
              <a:ext cx="1196975" cy="9950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5C4FB1-EFA1-33EC-36D2-80DA2FFC0BFF}"/>
              </a:ext>
            </a:extLst>
          </p:cNvPr>
          <p:cNvGrpSpPr/>
          <p:nvPr/>
        </p:nvGrpSpPr>
        <p:grpSpPr>
          <a:xfrm>
            <a:off x="1119159" y="3716596"/>
            <a:ext cx="3287378" cy="2177143"/>
            <a:chOff x="0" y="0"/>
            <a:chExt cx="3798570" cy="2693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CDE5C0-1B46-9D05-BC56-0CD257849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98570" cy="26936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B88142-1838-6496-07D7-8DE217FCDF4D}"/>
                </a:ext>
              </a:extLst>
            </p:cNvPr>
            <p:cNvGrpSpPr/>
            <p:nvPr/>
          </p:nvGrpSpPr>
          <p:grpSpPr>
            <a:xfrm>
              <a:off x="43543" y="1649186"/>
              <a:ext cx="1207770" cy="1000124"/>
              <a:chOff x="0" y="0"/>
              <a:chExt cx="1207770" cy="100057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7AD81FC-0C6B-4531-6753-B7C1213E1B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07770" cy="47307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ADB8C30-D092-9328-E31C-CBF26D21F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73529"/>
                <a:ext cx="1207770" cy="52705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5256FBF-A7F0-414F-63D5-18D196B37D34}"/>
              </a:ext>
            </a:extLst>
          </p:cNvPr>
          <p:cNvSpPr txBox="1"/>
          <p:nvPr/>
        </p:nvSpPr>
        <p:spPr>
          <a:xfrm>
            <a:off x="1008590" y="5867011"/>
            <a:ext cx="85201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Figure 4. South Platte Basin (green), </a:t>
            </a:r>
            <a:r>
              <a:rPr lang="en-US" sz="1050" err="1"/>
              <a:t>Hydromet</a:t>
            </a:r>
            <a:r>
              <a:rPr lang="en-US" sz="1050"/>
              <a:t> transposition domain (black), and SLAM domain (brown) mapped over PRISM precipitation values on the left, PRISM elevation values in the middle, and PRISM dewpoint values on the right.  </a:t>
            </a:r>
          </a:p>
        </p:txBody>
      </p:sp>
    </p:spTree>
    <p:extLst>
      <p:ext uri="{BB962C8B-B14F-4D97-AF65-F5344CB8AC3E}">
        <p14:creationId xmlns:p14="http://schemas.microsoft.com/office/powerpoint/2010/main" val="299499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17E9-1F77-2E6A-5DCC-75987047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Storm Catalog 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316C9-F6A9-0699-DBB2-E0D44038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11351-AA05-4F60-9B75-C550D3923B2B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79156-FD62-8E09-B88B-699C84E0FC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8045"/>
            <a:ext cx="3128317" cy="4141385"/>
          </a:xfrm>
        </p:spPr>
        <p:txBody>
          <a:bodyPr>
            <a:normAutofit/>
          </a:bodyPr>
          <a:lstStyle/>
          <a:p>
            <a:r>
              <a:rPr lang="en-US"/>
              <a:t>Both domains show similar peak storm precipitation (~4.6 in average maximums), but differ in storm structure</a:t>
            </a:r>
          </a:p>
          <a:p>
            <a:r>
              <a:rPr lang="en-US"/>
              <a:t>SLAM storms have higher means (1.82 in) and minimum (0.35 in) precipitation, suggesting overestimation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47B6BB-82C4-574A-B2B3-EFDC7B703860}"/>
              </a:ext>
            </a:extLst>
          </p:cNvPr>
          <p:cNvGrpSpPr/>
          <p:nvPr/>
        </p:nvGrpSpPr>
        <p:grpSpPr>
          <a:xfrm>
            <a:off x="3810942" y="1600200"/>
            <a:ext cx="4431111" cy="3896397"/>
            <a:chOff x="0" y="0"/>
            <a:chExt cx="4559300" cy="34493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D58F092-4170-5A4A-18A0-D96C316B0E04}"/>
                </a:ext>
              </a:extLst>
            </p:cNvPr>
            <p:cNvGrpSpPr/>
            <p:nvPr/>
          </p:nvGrpSpPr>
          <p:grpSpPr>
            <a:xfrm>
              <a:off x="0" y="0"/>
              <a:ext cx="4559300" cy="3449320"/>
              <a:chOff x="0" y="0"/>
              <a:chExt cx="4559300" cy="344932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9CDBFFE-7B23-D1E2-A7D7-0FDE10548E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559300" cy="344932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97B207D-F2C8-9FDF-0750-77D029E3C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18" y="2119745"/>
                <a:ext cx="1738630" cy="125984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E2684F3-D3F2-05F2-49AE-5F983980C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55" y="2417618"/>
              <a:ext cx="218440" cy="72263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283646-9065-A058-2D2E-FC2887C8A5C4}"/>
              </a:ext>
            </a:extLst>
          </p:cNvPr>
          <p:cNvGrpSpPr/>
          <p:nvPr/>
        </p:nvGrpSpPr>
        <p:grpSpPr>
          <a:xfrm>
            <a:off x="8302678" y="1600200"/>
            <a:ext cx="3779090" cy="3909060"/>
            <a:chOff x="0" y="0"/>
            <a:chExt cx="4239260" cy="43154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CEFA619-B1B3-0746-7DA9-65D0D5F0F167}"/>
                </a:ext>
              </a:extLst>
            </p:cNvPr>
            <p:cNvGrpSpPr/>
            <p:nvPr/>
          </p:nvGrpSpPr>
          <p:grpSpPr>
            <a:xfrm>
              <a:off x="0" y="0"/>
              <a:ext cx="4239260" cy="4315460"/>
              <a:chOff x="0" y="0"/>
              <a:chExt cx="2401570" cy="223520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D4EF638-CCB0-16F0-86CC-95B659227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401570" cy="22352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E0A709C-AFB5-CB98-3856-FAAF7EB7D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41" y="1369687"/>
                <a:ext cx="923894" cy="72271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005744D-E7B6-4BB9-E70D-15313D936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545" y="2923309"/>
              <a:ext cx="253365" cy="8382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FDC73F8-9EA4-21DC-1B94-A3F89E61F83A}"/>
              </a:ext>
            </a:extLst>
          </p:cNvPr>
          <p:cNvSpPr txBox="1"/>
          <p:nvPr/>
        </p:nvSpPr>
        <p:spPr>
          <a:xfrm>
            <a:off x="4110763" y="5509260"/>
            <a:ext cx="72431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Figure 1. On the left, the </a:t>
            </a:r>
            <a:r>
              <a:rPr lang="en-US" sz="1050" err="1"/>
              <a:t>Hydromet</a:t>
            </a:r>
            <a:r>
              <a:rPr lang="en-US" sz="1050"/>
              <a:t> domain with storms sized and colored by magnitude. On the right, the SLAM domain with storms sized and colored by magnitude.</a:t>
            </a:r>
          </a:p>
        </p:txBody>
      </p:sp>
    </p:spTree>
    <p:extLst>
      <p:ext uri="{BB962C8B-B14F-4D97-AF65-F5344CB8AC3E}">
        <p14:creationId xmlns:p14="http://schemas.microsoft.com/office/powerpoint/2010/main" val="2235011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4D9D6-3750-AF63-D339-14EB89506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FD8D1-B434-D180-64AF-11B1424A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Storm Catalog 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DBE6-D6FB-3676-9598-1728F83F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11351-AA05-4F60-9B75-C550D3923B2B}" type="slidenum">
              <a:rPr lang="en-US" smtClean="0"/>
              <a:t>16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D6D11-84C2-EA71-FDB8-A44F9D1914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8045"/>
            <a:ext cx="2416887" cy="4141385"/>
          </a:xfrm>
        </p:spPr>
        <p:txBody>
          <a:bodyPr>
            <a:normAutofit/>
          </a:bodyPr>
          <a:lstStyle/>
          <a:p>
            <a:r>
              <a:rPr lang="en-US"/>
              <a:t>The </a:t>
            </a:r>
            <a:r>
              <a:rPr lang="en-US" err="1"/>
              <a:t>Hydromet</a:t>
            </a:r>
            <a:r>
              <a:rPr lang="en-US"/>
              <a:t> domain preserves realistic winter storm intensity concentration along the Continental Divide while SLAM domain produces only 7 winter storms with scattered spatial distribution.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4D4E3D-DAB2-DBB9-9A87-976CA440B72C}"/>
              </a:ext>
            </a:extLst>
          </p:cNvPr>
          <p:cNvGrpSpPr/>
          <p:nvPr/>
        </p:nvGrpSpPr>
        <p:grpSpPr>
          <a:xfrm>
            <a:off x="3100251" y="1341051"/>
            <a:ext cx="4244550" cy="4107941"/>
            <a:chOff x="0" y="0"/>
            <a:chExt cx="4391660" cy="403288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EB7EE21-41E0-D681-9FFE-5BED8EE3D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91660" cy="40328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B66A145-E7B1-4CCA-3E4F-14AB866DD44B}"/>
                </a:ext>
              </a:extLst>
            </p:cNvPr>
            <p:cNvGrpSpPr/>
            <p:nvPr/>
          </p:nvGrpSpPr>
          <p:grpSpPr>
            <a:xfrm>
              <a:off x="54428" y="2563586"/>
              <a:ext cx="1784985" cy="1398268"/>
              <a:chOff x="0" y="0"/>
              <a:chExt cx="2964815" cy="206737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4000EE6-7EE6-AB42-9F03-A7D30EC85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92728"/>
                <a:ext cx="2963545" cy="3746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3681111-9B03-7481-AE0D-5C8F2BB328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64815" cy="173037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4A35754-815F-AAF8-613A-CA9AE08A8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1" y="3537857"/>
              <a:ext cx="163195" cy="1606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D584E-ED9C-EFCE-091E-57B231AE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967" t="68956" r="38826" b="4211"/>
            <a:stretch>
              <a:fillRect/>
            </a:stretch>
          </p:blipFill>
          <p:spPr bwMode="auto">
            <a:xfrm>
              <a:off x="136071" y="3331029"/>
              <a:ext cx="164465" cy="1644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AECA9F-A5F9-AE3B-4377-422E96891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1" y="3124200"/>
              <a:ext cx="160655" cy="1644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A74A0F-BBEE-2DB0-8F43-DD334739A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14" y="2922815"/>
              <a:ext cx="160655" cy="1644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05893C6-960D-CAA8-2123-D1C3BCBB3632}"/>
              </a:ext>
            </a:extLst>
          </p:cNvPr>
          <p:cNvGrpSpPr/>
          <p:nvPr/>
        </p:nvGrpSpPr>
        <p:grpSpPr>
          <a:xfrm>
            <a:off x="7402287" y="1348170"/>
            <a:ext cx="4562838" cy="4100822"/>
            <a:chOff x="0" y="0"/>
            <a:chExt cx="3782060" cy="350583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21B9FA0-FB7F-871A-D784-A38CC64E2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82060" cy="35058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36C100-F5DE-D0E2-9ACB-E9BB39D62983}"/>
                </a:ext>
              </a:extLst>
            </p:cNvPr>
            <p:cNvGrpSpPr/>
            <p:nvPr/>
          </p:nvGrpSpPr>
          <p:grpSpPr>
            <a:xfrm>
              <a:off x="21101" y="2384474"/>
              <a:ext cx="1744394" cy="1072759"/>
              <a:chOff x="0" y="0"/>
              <a:chExt cx="1866900" cy="112903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B574575-20B4-DA92-420C-5ED5CC56922B}"/>
                  </a:ext>
                </a:extLst>
              </p:cNvPr>
              <p:cNvGrpSpPr/>
              <p:nvPr/>
            </p:nvGrpSpPr>
            <p:grpSpPr>
              <a:xfrm>
                <a:off x="0" y="0"/>
                <a:ext cx="1866900" cy="1129030"/>
                <a:chOff x="0" y="0"/>
                <a:chExt cx="1398270" cy="784149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8FAA991A-D45E-30D7-6A2B-C8811A8463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98270" cy="65278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B7C8A844-F894-55CD-4C9F-3C107D03B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48259"/>
                  <a:ext cx="1398270" cy="13589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837103B-4CF6-F42B-980D-BFE680058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9103" t="77365" r="8150"/>
              <a:stretch>
                <a:fillRect/>
              </a:stretch>
            </p:blipFill>
            <p:spPr bwMode="auto">
              <a:xfrm>
                <a:off x="94957" y="787791"/>
                <a:ext cx="128270" cy="12636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06CDCCD-04D4-3EF6-9233-FBF8DC6AB3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7967" t="68956" r="38826" b="4211"/>
              <a:stretch>
                <a:fillRect/>
              </a:stretch>
            </p:blipFill>
            <p:spPr bwMode="auto">
              <a:xfrm>
                <a:off x="94957" y="608427"/>
                <a:ext cx="129540" cy="12954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ED24B99-823B-539B-800B-B8E8C35F0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957" y="414997"/>
                <a:ext cx="126365" cy="12954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B22485C-4793-02A4-E2F4-891690A8A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91" y="221566"/>
                <a:ext cx="126365" cy="12954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4017CA9-CB58-A4C6-CE0B-C8D2987AADC1}"/>
              </a:ext>
            </a:extLst>
          </p:cNvPr>
          <p:cNvSpPr txBox="1"/>
          <p:nvPr/>
        </p:nvSpPr>
        <p:spPr>
          <a:xfrm>
            <a:off x="3152856" y="5429087"/>
            <a:ext cx="72431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Figure 3. On the left, the </a:t>
            </a:r>
            <a:r>
              <a:rPr lang="en-US" sz="1050" err="1"/>
              <a:t>Hydromet</a:t>
            </a:r>
            <a:r>
              <a:rPr lang="en-US" sz="1050"/>
              <a:t> domain with storms sized by magnitude and colored by season. On the right, the SLAM domain with storms sized by magnitude and colored by season.</a:t>
            </a:r>
          </a:p>
        </p:txBody>
      </p:sp>
    </p:spTree>
    <p:extLst>
      <p:ext uri="{BB962C8B-B14F-4D97-AF65-F5344CB8AC3E}">
        <p14:creationId xmlns:p14="http://schemas.microsoft.com/office/powerpoint/2010/main" val="140782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004AB-2BD3-A3AC-85C9-A5D150579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11351-AA05-4F60-9B75-C550D3923B2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6BA94-006B-E485-ACDF-937DB11F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32" y="914496"/>
            <a:ext cx="8036036" cy="53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21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BD77E-BEF7-468F-3FD7-0ECFF951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Key Conclusions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F2CAE-38B5-3A4F-80C4-94AFB204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11351-AA05-4F60-9B75-C550D3923B2B}" type="slidenum">
              <a:rPr lang="en-US" smtClean="0"/>
              <a:t>18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E21B4-0457-E587-5205-641119EFEAF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There's a significant difference between the two domains that would result in a difference in the flood frequency analysis</a:t>
            </a:r>
          </a:p>
          <a:p>
            <a:r>
              <a:rPr lang="en-US">
                <a:cs typeface="Arial"/>
              </a:rPr>
              <a:t>Those differences are first and second order – magnitude of the </a:t>
            </a:r>
            <a:r>
              <a:rPr lang="en-US" err="1">
                <a:cs typeface="Arial"/>
              </a:rPr>
              <a:t>precip</a:t>
            </a:r>
            <a:r>
              <a:rPr lang="en-US">
                <a:cs typeface="Arial"/>
              </a:rPr>
              <a:t> (first order) and there's second order impact of seasonality </a:t>
            </a:r>
          </a:p>
          <a:p>
            <a:r>
              <a:rPr lang="en-US">
                <a:cs typeface="Arial"/>
              </a:rPr>
              <a:t>We wanted to test if these domains impact – yes, it indicates there are differences and they are large effects that will really significantly impact what we're seeing in the flood models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Arial"/>
              </a:rPr>
              <a:t>The transposition domain needs to be right for the storm catalog and the hydrologic model to be right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Arial"/>
              </a:rPr>
              <a:t>SLAM being asked to generate 20x area ratio, vs drawing hand drawn homogenous </a:t>
            </a:r>
          </a:p>
        </p:txBody>
      </p:sp>
    </p:spTree>
    <p:extLst>
      <p:ext uri="{BB962C8B-B14F-4D97-AF65-F5344CB8AC3E}">
        <p14:creationId xmlns:p14="http://schemas.microsoft.com/office/powerpoint/2010/main" val="739168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E0DEF-7870-8CA1-66E3-94A08CB8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433" y="2140281"/>
            <a:ext cx="5103768" cy="3916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Use the </a:t>
            </a:r>
            <a:r>
              <a:rPr lang="en-US" err="1"/>
              <a:t>Hydromet</a:t>
            </a:r>
            <a:r>
              <a:rPr lang="en-US"/>
              <a:t> domain for subsequent SST analysis</a:t>
            </a:r>
          </a:p>
          <a:p>
            <a:r>
              <a:rPr lang="en-US">
                <a:cs typeface="Arial"/>
              </a:rPr>
              <a:t>How do we improve the SOP?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Arial"/>
              </a:rPr>
              <a:t>Investigate the implications of area ratio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Arial"/>
              </a:rPr>
              <a:t>Develop the transposition domain validation process</a:t>
            </a:r>
          </a:p>
          <a:p>
            <a:endParaRPr lang="en-US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8F032-B99F-DCD9-DB98-C1F2779E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02" y="1506266"/>
            <a:ext cx="6185647" cy="457200"/>
          </a:xfrm>
        </p:spPr>
        <p:txBody>
          <a:bodyPr/>
          <a:lstStyle/>
          <a:p>
            <a:r>
              <a:rPr lang="en-US"/>
              <a:t>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D643A-D6C3-C5DF-4B2B-66471A16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11351-AA05-4F60-9B75-C550D3923B2B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1E566-21AC-3F17-6D17-7517033D00DF}"/>
              </a:ext>
            </a:extLst>
          </p:cNvPr>
          <p:cNvSpPr txBox="1"/>
          <p:nvPr/>
        </p:nvSpPr>
        <p:spPr>
          <a:xfrm>
            <a:off x="191656" y="5351734"/>
            <a:ext cx="51358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accent3"/>
                </a:solidFill>
              </a:rPr>
              <a:t>Figure 5. South Platte Basin (green) and </a:t>
            </a:r>
            <a:r>
              <a:rPr lang="en-US" sz="1050" err="1">
                <a:solidFill>
                  <a:schemeClr val="accent3"/>
                </a:solidFill>
              </a:rPr>
              <a:t>Hydromet</a:t>
            </a:r>
            <a:r>
              <a:rPr lang="en-US" sz="1050">
                <a:solidFill>
                  <a:schemeClr val="accent3"/>
                </a:solidFill>
              </a:rPr>
              <a:t> transposition domain (black) mapped over PRISM precipitation (blue), dewpoint (light green), and elevation (dark green) data. PRISM data was bound to South Platte’s minimum and maximum values.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E17E5-80E0-E426-EAE6-B0D42A146E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620" y="1506266"/>
            <a:ext cx="5794448" cy="3793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322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3D4F9-5B1B-B856-EF68-3903C461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436D-1EE4-A7CB-090F-0D91A63B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Technical: Dam Scoping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2534-B091-B8B2-2C1C-66957F90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6095F7-B6A9-A732-AC44-27A4271390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706073"/>
            <a:ext cx="10899774" cy="4141385"/>
          </a:xfrm>
        </p:spPr>
        <p:txBody>
          <a:bodyPr lIns="91440" tIns="45720" rIns="91440" bIns="45720" anchor="t"/>
          <a:lstStyle/>
          <a:p>
            <a:r>
              <a:rPr lang="en-US" sz="1600" b="1" u="sng"/>
              <a:t>Issue/Inquiry</a:t>
            </a:r>
          </a:p>
          <a:p>
            <a:r>
              <a:rPr lang="en-US" sz="1600"/>
              <a:t>Upon review of the FFRD SOP Version 1 – some clarification of selection and modeling of dams may be warranted.  This clarification helps to select and identify how dams would be included in the modeling framework.</a:t>
            </a:r>
          </a:p>
          <a:p>
            <a:r>
              <a:rPr lang="en-US" sz="1600" b="1" u="sng"/>
              <a:t>Why It Matters </a:t>
            </a:r>
          </a:p>
          <a:p>
            <a:r>
              <a:rPr lang="en-US" sz="1600"/>
              <a:t>Having a common process/workflow for how dams are integrated into the modeling framework can ensure general consistency amongst future studies.</a:t>
            </a:r>
          </a:p>
          <a:p>
            <a:r>
              <a:rPr lang="en-US" sz="1600" b="1" u="sng"/>
              <a:t>Proposed Actions/Solutions: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The PTS Dam Safety SME’s have developed a proposed Dam Scoping Process Workflow that could be utilized by study teams to initially identify how dams should be integrated into the modeling framework.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PTS would propose to use this process workflow for the Validation Basins as temporary supplemental guidance.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PTS would recommend that future versions of the FFRD SOP (Version 2 or later) would include these process/workflows to provide clarification.</a:t>
            </a:r>
          </a:p>
        </p:txBody>
      </p:sp>
    </p:spTree>
    <p:extLst>
      <p:ext uri="{BB962C8B-B14F-4D97-AF65-F5344CB8AC3E}">
        <p14:creationId xmlns:p14="http://schemas.microsoft.com/office/powerpoint/2010/main" val="261121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ED81-4767-E1A4-B929-F929F1119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4C3EAC-A7E4-5355-E068-17ECD99CFAD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b="1"/>
              <a:t>Dam Scoping Table Summary</a:t>
            </a:r>
          </a:p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73A061-FEA1-7093-81B4-37C4D222BFA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5" y="2242293"/>
            <a:ext cx="5795963" cy="32925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1EDCC-4989-1F8E-6FFE-F256F40389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089D90-9984-06FB-57C3-00642AE9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Technical: Dam Scoping Process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0790C2A-8C63-1599-3DBC-02378004B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517203"/>
              </p:ext>
            </p:extLst>
          </p:nvPr>
        </p:nvGraphicFramePr>
        <p:xfrm>
          <a:off x="6823587" y="2374900"/>
          <a:ext cx="5214379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071">
                  <a:extLst>
                    <a:ext uri="{9D8B030D-6E8A-4147-A177-3AD203B41FA5}">
                      <a16:colId xmlns:a16="http://schemas.microsoft.com/office/drawing/2014/main" val="2452623427"/>
                    </a:ext>
                  </a:extLst>
                </a:gridCol>
                <a:gridCol w="709889">
                  <a:extLst>
                    <a:ext uri="{9D8B030D-6E8A-4147-A177-3AD203B41FA5}">
                      <a16:colId xmlns:a16="http://schemas.microsoft.com/office/drawing/2014/main" val="2683888598"/>
                    </a:ext>
                  </a:extLst>
                </a:gridCol>
                <a:gridCol w="709889">
                  <a:extLst>
                    <a:ext uri="{9D8B030D-6E8A-4147-A177-3AD203B41FA5}">
                      <a16:colId xmlns:a16="http://schemas.microsoft.com/office/drawing/2014/main" val="4284334071"/>
                    </a:ext>
                  </a:extLst>
                </a:gridCol>
                <a:gridCol w="709889">
                  <a:extLst>
                    <a:ext uri="{9D8B030D-6E8A-4147-A177-3AD203B41FA5}">
                      <a16:colId xmlns:a16="http://schemas.microsoft.com/office/drawing/2014/main" val="422709381"/>
                    </a:ext>
                  </a:extLst>
                </a:gridCol>
                <a:gridCol w="709889">
                  <a:extLst>
                    <a:ext uri="{9D8B030D-6E8A-4147-A177-3AD203B41FA5}">
                      <a16:colId xmlns:a16="http://schemas.microsoft.com/office/drawing/2014/main" val="615959329"/>
                    </a:ext>
                  </a:extLst>
                </a:gridCol>
                <a:gridCol w="709889">
                  <a:extLst>
                    <a:ext uri="{9D8B030D-6E8A-4147-A177-3AD203B41FA5}">
                      <a16:colId xmlns:a16="http://schemas.microsoft.com/office/drawing/2014/main" val="657823776"/>
                    </a:ext>
                  </a:extLst>
                </a:gridCol>
                <a:gridCol w="789863">
                  <a:extLst>
                    <a:ext uri="{9D8B030D-6E8A-4147-A177-3AD203B41FA5}">
                      <a16:colId xmlns:a16="http://schemas.microsoft.com/office/drawing/2014/main" val="9755828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Validation Basin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Total Dams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HEC-ResSim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HEC-HMS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HEC-RAS (Type A, B, 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HEC-RAS (Type 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Not Modeled (Type 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86891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Allegheny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76342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South Platte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8369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Upper Tennessee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buNone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buNone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buNone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buNone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buNone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buNone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981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buNone/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buNone/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buNone/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buNone/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buNone/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buNone/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5537651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B180E2E-F20F-AA20-E392-8C906B1A2303}"/>
              </a:ext>
            </a:extLst>
          </p:cNvPr>
          <p:cNvSpPr txBox="1">
            <a:spLocks/>
          </p:cNvSpPr>
          <p:nvPr/>
        </p:nvSpPr>
        <p:spPr>
          <a:xfrm>
            <a:off x="681037" y="1814673"/>
            <a:ext cx="4575278" cy="3930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1500"/>
              </a:spcBef>
              <a:buClr>
                <a:srgbClr val="2F2F30"/>
              </a:buClr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SzPct val="100000"/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Font typeface="Franklin Gothic Book" panose="020B05030201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Dam Scoping Flow Chart (proposed by PTS)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13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1F03D-2DBE-BDF4-8F4E-0A466BABA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E8A2-544E-F32C-2618-84E540A5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Technical: Allegheny Storm Typing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1E65E-2D54-1C8C-3B14-2D5353D0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659EF7-DDE1-9E78-F548-CA9E4316CF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706073"/>
            <a:ext cx="10822962" cy="4478417"/>
          </a:xfrm>
        </p:spPr>
        <p:txBody>
          <a:bodyPr lIns="91440" tIns="45720" rIns="91440" bIns="45720" anchor="t"/>
          <a:lstStyle/>
          <a:p>
            <a:r>
              <a:rPr lang="en-US" sz="1600" b="1" u="sng"/>
              <a:t>The Issue: </a:t>
            </a:r>
            <a:r>
              <a:rPr lang="en-US" sz="1600">
                <a:latin typeface="Segoe UI" panose="020B0502040204020203" pitchFamily="34" charset="0"/>
              </a:rPr>
              <a:t>The standard tropical vs. non‑tropical storm classification does not adequately represent the dominant storm processes affecting the Allegheny region.</a:t>
            </a:r>
          </a:p>
          <a:p>
            <a:r>
              <a:rPr lang="en-US" sz="1600" b="1" u="sng"/>
              <a:t>Why it Matters: </a:t>
            </a:r>
            <a:r>
              <a:rPr lang="en-US" sz="1600">
                <a:latin typeface="Segoe UI" panose="020B0502040204020203" pitchFamily="34" charset="0"/>
              </a:rPr>
              <a:t>This oversimplification can lead to storms being paired with hydrologic model initial conditions that do not match the actual storm mechanism.</a:t>
            </a:r>
            <a:endParaRPr lang="en-US" sz="1600" b="1" u="sng"/>
          </a:p>
          <a:p>
            <a:r>
              <a:rPr lang="en-US" sz="1600" b="1" u="sng"/>
              <a:t>Proposed Actions/Solution: </a:t>
            </a:r>
            <a:r>
              <a:rPr lang="en-US" sz="1600"/>
              <a:t>Adopt and operationalize the nationwide storm typed dataset developed by </a:t>
            </a:r>
            <a:r>
              <a:rPr lang="en-US" sz="1600" err="1"/>
              <a:t>Alsheri</a:t>
            </a:r>
            <a:r>
              <a:rPr lang="en-US" sz="1600"/>
              <a:t> et al. (2024).</a:t>
            </a:r>
          </a:p>
          <a:p>
            <a:r>
              <a:rPr lang="en-US" sz="1600" b="1" u="sng"/>
              <a:t>What is Needed: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Meteorologically homogenous storm transposition domain.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72-hour storm catalog dataset.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GHCNd</a:t>
            </a:r>
            <a:r>
              <a:rPr lang="en-US" sz="1600"/>
              <a:t> dataset concatenated for all </a:t>
            </a:r>
            <a:r>
              <a:rPr lang="en-US" sz="1600" err="1"/>
              <a:t>GHCNd</a:t>
            </a:r>
            <a:r>
              <a:rPr lang="en-US" sz="1600"/>
              <a:t> rain gauges across CONUS. Developed by Alshehri et al. (2024). Dataset contains over 77 million rows of daily recorded rainfall attributed by date, rainfall statistics, and storm type.</a:t>
            </a:r>
          </a:p>
          <a:p>
            <a:endParaRPr lang="en-US" sz="1600" b="1" u="sng"/>
          </a:p>
        </p:txBody>
      </p:sp>
    </p:spTree>
    <p:extLst>
      <p:ext uri="{BB962C8B-B14F-4D97-AF65-F5344CB8AC3E}">
        <p14:creationId xmlns:p14="http://schemas.microsoft.com/office/powerpoint/2010/main" val="53213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45969-2501-A015-2441-405A3E076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7CB64-D3AA-2213-BD99-F30635A2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Technical: Allegheny Storm Typing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26F70-7DCC-28E3-D70B-189233BB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39A2A6B-2A4F-5BFA-0081-895B3774C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18" y="1574934"/>
            <a:ext cx="2831692" cy="463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56E6590-6CA9-B8CA-56C9-67809E66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715" y="1574934"/>
            <a:ext cx="2831692" cy="463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A91CB6-7659-B335-5F8B-D8E4B61D1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407" y="1605372"/>
            <a:ext cx="634180" cy="144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CD3A-D184-1C89-BC31-F8929BDA539F}"/>
              </a:ext>
            </a:extLst>
          </p:cNvPr>
          <p:cNvSpPr txBox="1"/>
          <p:nvPr/>
        </p:nvSpPr>
        <p:spPr>
          <a:xfrm>
            <a:off x="6189407" y="5563993"/>
            <a:ext cx="5914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hlinkClick r:id="rId5"/>
              </a:rPr>
              <a:t>https://journals.ametsoc.org/view/journals/hydr/25/12/JHM-D-24-0024.1.xml?tab_body=supplementary-materials</a:t>
            </a:r>
            <a:r>
              <a:rPr lang="en-US" sz="160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B1575A-BA9E-5023-3DC2-B12F5CB695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813" y="3972678"/>
            <a:ext cx="5820698" cy="1562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402091-A061-8E96-1EB1-C4A39C779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085" y="1199534"/>
            <a:ext cx="2582915" cy="2687213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14FA090-42C1-EFFA-2D58-EF4A96D7ED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6449" y="2035111"/>
            <a:ext cx="2831691" cy="1700421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b="1"/>
              <a:t>6 Different Storm Types</a:t>
            </a:r>
          </a:p>
          <a:p>
            <a:pPr>
              <a:lnSpc>
                <a:spcPct val="100000"/>
              </a:lnSpc>
            </a:pPr>
            <a:r>
              <a:rPr lang="en-US" b="1"/>
              <a:t>~3k GHCNd Rain Gauges</a:t>
            </a:r>
          </a:p>
          <a:p>
            <a:pPr>
              <a:lnSpc>
                <a:spcPct val="100000"/>
              </a:lnSpc>
            </a:pPr>
            <a:r>
              <a:rPr lang="en-US" b="1"/>
              <a:t>1980-2018 Daily POR</a:t>
            </a:r>
          </a:p>
          <a:p>
            <a:pPr>
              <a:lnSpc>
                <a:spcPct val="100000"/>
              </a:lnSpc>
            </a:pPr>
            <a:r>
              <a:rPr lang="en-US" b="1"/>
              <a:t>~77M rows of data</a:t>
            </a:r>
          </a:p>
        </p:txBody>
      </p:sp>
    </p:spTree>
    <p:extLst>
      <p:ext uri="{BB962C8B-B14F-4D97-AF65-F5344CB8AC3E}">
        <p14:creationId xmlns:p14="http://schemas.microsoft.com/office/powerpoint/2010/main" val="181497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BECC-CE75-93AA-F582-626F2954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Technical: Allegheny Storm Typing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6B871-6CFA-F64F-A0F7-E19C66B3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7B329-8CCC-EF3E-589D-1B186405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9DAEC-7DF9-4A2D-0B31-11F82070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30" y="1605372"/>
            <a:ext cx="10966340" cy="5252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4BB074-2F37-83E0-1897-03545FEA8B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608" y="4231686"/>
            <a:ext cx="1440119" cy="144011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EB428FF-1A8F-E4FA-E0E5-7DB8C1D6F79E}"/>
              </a:ext>
            </a:extLst>
          </p:cNvPr>
          <p:cNvSpPr/>
          <p:nvPr/>
        </p:nvSpPr>
        <p:spPr>
          <a:xfrm>
            <a:off x="1453685" y="3505913"/>
            <a:ext cx="2913216" cy="2839832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899EDC-07F9-6E88-3968-CF47AF712B19}"/>
              </a:ext>
            </a:extLst>
          </p:cNvPr>
          <p:cNvCxnSpPr/>
          <p:nvPr/>
        </p:nvCxnSpPr>
        <p:spPr>
          <a:xfrm flipH="1">
            <a:off x="2845750" y="3623417"/>
            <a:ext cx="654977" cy="122204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F45334-F8BB-7E62-895E-7232F3E0E7B9}"/>
              </a:ext>
            </a:extLst>
          </p:cNvPr>
          <p:cNvSpPr txBox="1"/>
          <p:nvPr/>
        </p:nvSpPr>
        <p:spPr>
          <a:xfrm>
            <a:off x="4016523" y="1698574"/>
            <a:ext cx="45317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Storm Typing by Proximity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B9CAC7-A047-D86D-EF47-5C9939E6C37A}"/>
              </a:ext>
            </a:extLst>
          </p:cNvPr>
          <p:cNvSpPr/>
          <p:nvPr/>
        </p:nvSpPr>
        <p:spPr>
          <a:xfrm>
            <a:off x="3196179" y="3352087"/>
            <a:ext cx="2913216" cy="283983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71A7D9-87AA-EF25-8F9A-52581D8CCB1A}"/>
              </a:ext>
            </a:extLst>
          </p:cNvPr>
          <p:cNvSpPr/>
          <p:nvPr/>
        </p:nvSpPr>
        <p:spPr>
          <a:xfrm>
            <a:off x="5019719" y="3118411"/>
            <a:ext cx="2913216" cy="283983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E43685-84B0-3CC3-E6B2-ADC9CBBE4C3E}"/>
              </a:ext>
            </a:extLst>
          </p:cNvPr>
          <p:cNvSpPr/>
          <p:nvPr/>
        </p:nvSpPr>
        <p:spPr>
          <a:xfrm>
            <a:off x="7052194" y="4523373"/>
            <a:ext cx="2913216" cy="283983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2B5463-E82E-7EC6-D14A-FC7F05626010}"/>
              </a:ext>
            </a:extLst>
          </p:cNvPr>
          <p:cNvSpPr txBox="1"/>
          <p:nvPr/>
        </p:nvSpPr>
        <p:spPr>
          <a:xfrm>
            <a:off x="2258373" y="3053432"/>
            <a:ext cx="10445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t=0600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9B786-4B39-55BE-6619-BFB87940A67C}"/>
              </a:ext>
            </a:extLst>
          </p:cNvPr>
          <p:cNvSpPr txBox="1"/>
          <p:nvPr/>
        </p:nvSpPr>
        <p:spPr>
          <a:xfrm>
            <a:off x="4081913" y="2915514"/>
            <a:ext cx="10445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t=1200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DAD525-DBED-9169-BE72-7C01C5B00D1C}"/>
              </a:ext>
            </a:extLst>
          </p:cNvPr>
          <p:cNvSpPr txBox="1"/>
          <p:nvPr/>
        </p:nvSpPr>
        <p:spPr>
          <a:xfrm>
            <a:off x="5954033" y="2725560"/>
            <a:ext cx="10445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t=1200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25FF18-B4B1-3AC0-27F3-008447C94AE4}"/>
              </a:ext>
            </a:extLst>
          </p:cNvPr>
          <p:cNvSpPr txBox="1"/>
          <p:nvPr/>
        </p:nvSpPr>
        <p:spPr>
          <a:xfrm>
            <a:off x="8025950" y="4085885"/>
            <a:ext cx="10445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t=2400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7555F4-72D3-F84D-884E-6E1A4536E856}"/>
              </a:ext>
            </a:extLst>
          </p:cNvPr>
          <p:cNvSpPr txBox="1"/>
          <p:nvPr/>
        </p:nvSpPr>
        <p:spPr>
          <a:xfrm>
            <a:off x="2128651" y="3893132"/>
            <a:ext cx="10445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r=500-km</a:t>
            </a:r>
          </a:p>
        </p:txBody>
      </p:sp>
    </p:spTree>
    <p:extLst>
      <p:ext uri="{BB962C8B-B14F-4D97-AF65-F5344CB8AC3E}">
        <p14:creationId xmlns:p14="http://schemas.microsoft.com/office/powerpoint/2010/main" val="278741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8F6D9-1991-10BE-AF35-C4033F1D5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Technical: Allegheny Storm Typing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C21D7-3AF9-35C1-AE5D-8E27A4A1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D8B11C-589D-BEE3-A77D-E38C965EC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748" y="1605372"/>
            <a:ext cx="6843252" cy="440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B18B7BA-B90C-48FA-899D-1F1BAA5BB9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5973" y="1714703"/>
            <a:ext cx="5111913" cy="414138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b="1"/>
              <a:t>Draft Storm Catalog Built. Evaluating Storm Types</a:t>
            </a:r>
            <a:br>
              <a:rPr lang="en-US" b="1"/>
            </a:br>
            <a:endParaRPr lang="en-US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F57CE-D983-7612-410F-886C628AA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7" y="3785395"/>
            <a:ext cx="6017342" cy="29619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36CE51-30C1-85E9-B14E-11511953D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96825"/>
              </p:ext>
            </p:extLst>
          </p:nvPr>
        </p:nvGraphicFramePr>
        <p:xfrm>
          <a:off x="77377" y="2244036"/>
          <a:ext cx="5467985" cy="1486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5575">
                  <a:extLst>
                    <a:ext uri="{9D8B030D-6E8A-4147-A177-3AD203B41FA5}">
                      <a16:colId xmlns:a16="http://schemas.microsoft.com/office/drawing/2014/main" val="4075287337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val="1107746509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3651973459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4156101099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3528312586"/>
                    </a:ext>
                  </a:extLst>
                </a:gridCol>
              </a:tblGrid>
              <a:tr h="436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Storm Type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Kunkel et al. (2012)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Agel et al. (2015)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Alshehri et al. (2024)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Aft>
                          <a:spcPts val="9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ARC et al. (2026)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0556207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Tropical Cyclone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36.00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19.00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17.00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Aft>
                          <a:spcPts val="9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2.22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4535110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Extratropical Cyclone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16.00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66.00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31.00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Aft>
                          <a:spcPts val="9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47.33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8814281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Front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47.00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49.00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Aft>
                          <a:spcPts val="9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34.22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4376624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Convective System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Aft>
                          <a:spcPts val="9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3.78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357545"/>
                  </a:ext>
                </a:extLst>
              </a:tr>
              <a:tr h="210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Other/Not Labeled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15.00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1100">
                          <a:effectLst/>
                        </a:rPr>
                        <a:t>3.00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Aft>
                          <a:spcPts val="9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12.44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0824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305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6DEA6-5A61-AD4A-0444-39B2F322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ED27B-1236-7CA6-500F-44562141BB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830" y="1730873"/>
            <a:ext cx="8653778" cy="45027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6A4DB4-150C-AD19-5F5C-1DC358E4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914400"/>
            <a:ext cx="10823575" cy="457200"/>
          </a:xfrm>
        </p:spPr>
        <p:txBody>
          <a:bodyPr/>
          <a:lstStyle/>
          <a:p>
            <a:r>
              <a:rPr lang="en-US"/>
              <a:t>Technical: Allegheny Storm Typing</a:t>
            </a:r>
          </a:p>
        </p:txBody>
      </p:sp>
    </p:spTree>
    <p:extLst>
      <p:ext uri="{BB962C8B-B14F-4D97-AF65-F5344CB8AC3E}">
        <p14:creationId xmlns:p14="http://schemas.microsoft.com/office/powerpoint/2010/main" val="237384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EB18A-A11E-D5C7-69F3-30AA1861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Extratropical Cyclone (2015-12-26 )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B0392-9382-96B9-685A-C80BB2F5F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31410-1031-D87D-7432-41616A382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608" y="1605372"/>
            <a:ext cx="9169082" cy="4503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87C8FB-1E21-46D3-3C00-180B041FE1D2}"/>
              </a:ext>
            </a:extLst>
          </p:cNvPr>
          <p:cNvSpPr txBox="1"/>
          <p:nvPr/>
        </p:nvSpPr>
        <p:spPr>
          <a:xfrm>
            <a:off x="3990886" y="1826761"/>
            <a:ext cx="45317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72-hr Accumulated Precip</a:t>
            </a:r>
          </a:p>
        </p:txBody>
      </p:sp>
    </p:spTree>
    <p:extLst>
      <p:ext uri="{BB962C8B-B14F-4D97-AF65-F5344CB8AC3E}">
        <p14:creationId xmlns:p14="http://schemas.microsoft.com/office/powerpoint/2010/main" val="3682732764"/>
      </p:ext>
    </p:extLst>
  </p:cSld>
  <p:clrMapOvr>
    <a:masterClrMapping/>
  </p:clrMapOvr>
</p:sld>
</file>

<file path=ppt/theme/theme1.xml><?xml version="1.0" encoding="utf-8"?>
<a:theme xmlns:a="http://schemas.openxmlformats.org/drawingml/2006/main" name="Updated Slide Deck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mpass_theme">
  <a:themeElements>
    <a:clrScheme name="FEMA A-E PTS">
      <a:dk1>
        <a:sysClr val="windowText" lastClr="000000"/>
      </a:dk1>
      <a:lt1>
        <a:srgbClr val="FFFFFF"/>
      </a:lt1>
      <a:dk2>
        <a:srgbClr val="DFE3E5"/>
      </a:dk2>
      <a:lt2>
        <a:srgbClr val="F5F5ED"/>
      </a:lt2>
      <a:accent1>
        <a:srgbClr val="233972"/>
      </a:accent1>
      <a:accent2>
        <a:srgbClr val="DC2825"/>
      </a:accent2>
      <a:accent3>
        <a:srgbClr val="3379BD"/>
      </a:accent3>
      <a:accent4>
        <a:srgbClr val="B9E1ED"/>
      </a:accent4>
      <a:accent5>
        <a:srgbClr val="E9F2F9"/>
      </a:accent5>
      <a:accent6>
        <a:srgbClr val="F2C400"/>
      </a:accent6>
      <a:hlink>
        <a:srgbClr val="000000"/>
      </a:hlink>
      <a:folHlink>
        <a:srgbClr val="000000"/>
      </a:folHlink>
    </a:clrScheme>
    <a:fontScheme name="FEMA A-E PTS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_theme" id="{0B2334F7-BAAF-4819-A72C-97BED7D5C12E}" vid="{D51E041B-222D-45FE-8664-883FAC9323E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53C88D1F80974CAE802345EEA1A901" ma:contentTypeVersion="19" ma:contentTypeDescription="Create a new document." ma:contentTypeScope="" ma:versionID="1a94fa9ab07fe008820970afdad3e864">
  <xsd:schema xmlns:xsd="http://www.w3.org/2001/XMLSchema" xmlns:xs="http://www.w3.org/2001/XMLSchema" xmlns:p="http://schemas.microsoft.com/office/2006/metadata/properties" xmlns:ns2="deab340e-a48a-4e65-b331-ba4a51edd283" xmlns:ns3="6db89c74-1ba0-4c21-8bc1-1b608b23b2ea" targetNamespace="http://schemas.microsoft.com/office/2006/metadata/properties" ma:root="true" ma:fieldsID="7d4d743546c2ee774f82b23ac3fd781c" ns2:_="" ns3:_="">
    <xsd:import namespace="deab340e-a48a-4e65-b331-ba4a51edd283"/>
    <xsd:import namespace="6db89c74-1ba0-4c21-8bc1-1b608b23b2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  <xsd:element ref="ns2:Test" minOccurs="0"/>
                <xsd:element ref="ns2:person_x0020_te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b340e-a48a-4e65-b331-ba4a51edd2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331c6f-9f67-492c-b097-0046b48c9d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Test" ma:index="24" nillable="true" ma:displayName="Test" ma:list="f50b2b47-efd4-415b-a4ee-11c49bd5c389" ma:internalName="Test" ma:showField="Title">
      <xsd:simpleType>
        <xsd:restriction base="dms:Lookup"/>
      </xsd:simpleType>
    </xsd:element>
    <xsd:element name="person_x0020_test" ma:index="25" nillable="true" ma:displayName="person test" ma:list="UserInfo" ma:SearchPeopleOnly="false" ma:SharePointGroup="0" ma:internalName="person_x0020_test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89c74-1ba0-4c21-8bc1-1b608b23b2e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ee4f313-7b22-45d6-9cf6-2a7be5239550}" ma:internalName="TaxCatchAll" ma:showField="CatchAllData" ma:web="6db89c74-1ba0-4c21-8bc1-1b608b23b2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b89c74-1ba0-4c21-8bc1-1b608b23b2ea" xsi:nil="true"/>
    <lcf76f155ced4ddcb4097134ff3c332f xmlns="deab340e-a48a-4e65-b331-ba4a51edd283">
      <Terms xmlns="http://schemas.microsoft.com/office/infopath/2007/PartnerControls"/>
    </lcf76f155ced4ddcb4097134ff3c332f>
    <person_x0020_test xmlns="deab340e-a48a-4e65-b331-ba4a51edd283">
      <UserInfo xmlns="deab340e-a48a-4e65-b331-ba4a51edd283">
        <DisplayName xmlns="deab340e-a48a-4e65-b331-ba4a51edd283"/>
        <AccountId xmlns="deab340e-a48a-4e65-b331-ba4a51edd283">1</AccountId>
        <AccountType xmlns="deab340e-a48a-4e65-b331-ba4a51edd283"/>
      </UserInfo>
    </person_x0020_test>
    <Test xmlns="deab340e-a48a-4e65-b331-ba4a51edd28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BED079-1695-49F4-91E6-4E71499BC358}">
  <ds:schemaRefs>
    <ds:schemaRef ds:uri="6db89c74-1ba0-4c21-8bc1-1b608b23b2ea"/>
    <ds:schemaRef ds:uri="deab340e-a48a-4e65-b331-ba4a51edd2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6FBCF34-B1D4-48D5-ADE1-5A65C4B0347C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6db89c74-1ba0-4c21-8bc1-1b608b23b2ea"/>
    <ds:schemaRef ds:uri="deab340e-a48a-4e65-b331-ba4a51edd28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DA9216B-7B72-4697-93A8-42AE62DFF9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1398</Words>
  <Application>Microsoft Office PowerPoint</Application>
  <PresentationFormat>Widescreen</PresentationFormat>
  <Paragraphs>209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Aptos</vt:lpstr>
      <vt:lpstr>Aptos Narrow</vt:lpstr>
      <vt:lpstr>Arial</vt:lpstr>
      <vt:lpstr>Calibri</vt:lpstr>
      <vt:lpstr>Cambria</vt:lpstr>
      <vt:lpstr>Courier New</vt:lpstr>
      <vt:lpstr>Franklin Gothic Book</vt:lpstr>
      <vt:lpstr>Franklin Gothic Heavy</vt:lpstr>
      <vt:lpstr>Segoe UI</vt:lpstr>
      <vt:lpstr>Times New Roman</vt:lpstr>
      <vt:lpstr>Wingdings</vt:lpstr>
      <vt:lpstr>Updated Slide Deck</vt:lpstr>
      <vt:lpstr>compass_theme</vt:lpstr>
      <vt:lpstr>Technical Discussions</vt:lpstr>
      <vt:lpstr>Technical: Dam Scoping Process</vt:lpstr>
      <vt:lpstr>Technical: Dam Scoping Process</vt:lpstr>
      <vt:lpstr>Technical: Allegheny Storm Typing</vt:lpstr>
      <vt:lpstr>Technical: Allegheny Storm Typing</vt:lpstr>
      <vt:lpstr>Technical: Allegheny Storm Typing</vt:lpstr>
      <vt:lpstr>Technical: Allegheny Storm Typing</vt:lpstr>
      <vt:lpstr>Technical: Allegheny Storm Typing</vt:lpstr>
      <vt:lpstr>Example: Extratropical Cyclone (2015-12-26 )</vt:lpstr>
      <vt:lpstr>Example: Trinity Storm Catalog</vt:lpstr>
      <vt:lpstr>Technical: Transposition Domains</vt:lpstr>
      <vt:lpstr>SLAM Domain Investigation</vt:lpstr>
      <vt:lpstr>Physiographic &amp; Climatological Fit</vt:lpstr>
      <vt:lpstr>Meteorological Homogeneity</vt:lpstr>
      <vt:lpstr>Storm Catalog Characteristics</vt:lpstr>
      <vt:lpstr>Storm Catalog Characteristics</vt:lpstr>
      <vt:lpstr>PowerPoint Presentation</vt:lpstr>
      <vt:lpstr>Key Conclusions</vt:lpstr>
      <vt:lpstr>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Edwards, Hayden</dc:creator>
  <cp:lastModifiedBy>Williams, Cara</cp:lastModifiedBy>
  <cp:revision>2</cp:revision>
  <dcterms:created xsi:type="dcterms:W3CDTF">2025-12-12T20:00:37Z</dcterms:created>
  <dcterms:modified xsi:type="dcterms:W3CDTF">2026-05-10T15:56:08Z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0x010100F353C88D1F80974CAE802345EEA1A901</vt:lpwstr>
  </property>
  <property fmtid="{D5CDD505-2E9C-101B-9397-08002B2CF9AE}" pid="3" name="MediaServiceImageTags">
    <vt:lpwstr/>
  </property>
</Properties>
</file>